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21"/>
  </p:notesMasterIdLst>
  <p:handoutMasterIdLst>
    <p:handoutMasterId r:id="rId22"/>
  </p:handoutMasterIdLst>
  <p:sldIdLst>
    <p:sldId id="2440" r:id="rId5"/>
    <p:sldId id="2444" r:id="rId6"/>
    <p:sldId id="2445" r:id="rId7"/>
    <p:sldId id="2455" r:id="rId8"/>
    <p:sldId id="2446" r:id="rId9"/>
    <p:sldId id="2447" r:id="rId10"/>
    <p:sldId id="2448" r:id="rId11"/>
    <p:sldId id="2451" r:id="rId12"/>
    <p:sldId id="2453" r:id="rId13"/>
    <p:sldId id="2457" r:id="rId14"/>
    <p:sldId id="258" r:id="rId15"/>
    <p:sldId id="260" r:id="rId16"/>
    <p:sldId id="270" r:id="rId17"/>
    <p:sldId id="272" r:id="rId18"/>
    <p:sldId id="275" r:id="rId19"/>
    <p:sldId id="2441" r:id="rId20"/>
  </p:sldIdLst>
  <p:sldSz cx="12192000" cy="6858000"/>
  <p:notesSz cx="6858000" cy="9144000"/>
  <p:embeddedFontLst>
    <p:embeddedFont>
      <p:font typeface="Adobe Arabic" panose="02040503050201020203" pitchFamily="18" charset="-78"/>
      <p:regular r:id="rId23"/>
      <p:bold r:id="rId24"/>
      <p:italic r:id="rId25"/>
      <p:boldItalic r:id="rId26"/>
    </p:embeddedFont>
    <p:embeddedFont>
      <p:font typeface="Calibri" panose="020F0502020204030204" pitchFamily="34" charset="0"/>
      <p:regular r:id="rId27"/>
      <p:bold r:id="rId28"/>
    </p:embeddedFont>
    <p:embeddedFont>
      <p:font typeface="Cambria Math" panose="02040503050406030204" pitchFamily="18" charset="0"/>
      <p:regular r:id="rId29"/>
    </p:embeddedFont>
    <p:embeddedFont>
      <p:font typeface="IranNastaliq" panose="02000503000000020003" pitchFamily="2" charset="0"/>
      <p:regular r:id="rId30"/>
    </p:embeddedFont>
    <p:embeddedFont>
      <p:font typeface="IRANSans" panose="02040503050201020203" pitchFamily="18" charset="-78"/>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4948" autoAdjust="0"/>
  </p:normalViewPr>
  <p:slideViewPr>
    <p:cSldViewPr snapToGrid="0">
      <p:cViewPr varScale="1">
        <p:scale>
          <a:sx n="120" d="100"/>
          <a:sy n="120" d="100"/>
        </p:scale>
        <p:origin x="144" y="234"/>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2/10/2021</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a:t>
            </a:fld>
            <a:endParaRPr lang="en-US" dirty="0"/>
          </a:p>
        </p:txBody>
      </p:sp>
    </p:spTree>
    <p:extLst>
      <p:ext uri="{BB962C8B-B14F-4D97-AF65-F5344CB8AC3E}">
        <p14:creationId xmlns:p14="http://schemas.microsoft.com/office/powerpoint/2010/main" val="235310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5BC6E0AC-4834-46AF-A953-9EE372259DE3}"/>
              </a:ext>
            </a:extLst>
          </p:cNvPr>
          <p:cNvSpPr>
            <a:spLocks noGrp="1"/>
          </p:cNvSpPr>
          <p:nvPr>
            <p:ph type="ftr" sz="quarter" idx="10"/>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56861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3" r:id="rId7"/>
    <p:sldLayoutId id="2147483669" r:id="rId8"/>
    <p:sldLayoutId id="2147483661" r:id="rId9"/>
    <p:sldLayoutId id="2147483666" r:id="rId10"/>
    <p:sldLayoutId id="2147483670" r:id="rId11"/>
    <p:sldLayoutId id="2147483667" r:id="rId12"/>
    <p:sldLayoutId id="2147483668" r:id="rId13"/>
    <p:sldLayoutId id="2147483665" r:id="rId14"/>
    <p:sldLayoutId id="2147483671" r:id="rId15"/>
    <p:sldLayoutId id="2147483655" r:id="rId16"/>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rcRect/>
          <a:stretch>
            <a:fillRect/>
          </a:stretch>
        </p:blipFill>
        <p:spPr/>
      </p:pic>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42A4A83C-0C6B-4A7C-B582-33988B027F1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B Mitra" panose="00000400000000000000" pitchFamily="2" charset="-78"/>
              </a:endParaRPr>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507633"/>
            <a:ext cx="4351911" cy="1769608"/>
          </a:xfrm>
        </p:spPr>
        <p:txBody>
          <a:bodyPr>
            <a:normAutofit/>
          </a:bodyPr>
          <a:lstStyle/>
          <a:p>
            <a:r>
              <a:rPr lang="fa-IR" spc="-150" dirty="0">
                <a:solidFill>
                  <a:schemeClr val="bg1"/>
                </a:solidFill>
                <a:latin typeface="Adobe Arabic" panose="02040503050201020203" pitchFamily="18" charset="-78"/>
                <a:cs typeface="Adobe Arabic" panose="02040503050201020203" pitchFamily="18" charset="-78"/>
              </a:rPr>
              <a:t>روش انطباقی برای تصحیح تصاویر کم نور</a:t>
            </a:r>
            <a:endParaRPr lang="en-US" spc="-150" dirty="0">
              <a:solidFill>
                <a:schemeClr val="bg1"/>
              </a:solidFill>
              <a:latin typeface="Adobe Arabic" panose="02040503050201020203" pitchFamily="18" charset="-78"/>
              <a:cs typeface="Adobe Arabic" panose="02040503050201020203" pitchFamily="18" charset="-78"/>
            </a:endParaRP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45852" y="4779462"/>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rtl="1"/>
            <a:r>
              <a:rPr lang="fa-IR" sz="2800" spc="0" dirty="0">
                <a:latin typeface="Adobe Arabic" panose="02040503050201020203" pitchFamily="18" charset="-78"/>
                <a:cs typeface="Adobe Arabic" panose="02040503050201020203" pitchFamily="18" charset="-78"/>
              </a:rPr>
              <a:t>امیرحسین رمضانی بناب</a:t>
            </a:r>
            <a:endParaRPr lang="en-US" sz="2400" spc="-150" dirty="0">
              <a:latin typeface="Adobe Arabic" panose="02040503050201020203" pitchFamily="18" charset="-78"/>
              <a:cs typeface="Adobe Arabic" panose="02040503050201020203" pitchFamily="18" charset="-78"/>
            </a:endParaRP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a:t>
            </a:fld>
            <a:endParaRPr lang="en-US" dirty="0"/>
          </a:p>
        </p:txBody>
      </p:sp>
      <p:sp>
        <p:nvSpPr>
          <p:cNvPr id="11" name="TextBox 10">
            <a:extLst>
              <a:ext uri="{FF2B5EF4-FFF2-40B4-BE49-F238E27FC236}">
                <a16:creationId xmlns:a16="http://schemas.microsoft.com/office/drawing/2014/main" id="{F1210824-F2F9-4E07-AF04-066DADA6A7F2}"/>
              </a:ext>
            </a:extLst>
          </p:cNvPr>
          <p:cNvSpPr txBox="1"/>
          <p:nvPr/>
        </p:nvSpPr>
        <p:spPr>
          <a:xfrm>
            <a:off x="4959647" y="547290"/>
            <a:ext cx="1595416" cy="369332"/>
          </a:xfrm>
          <a:prstGeom prst="rect">
            <a:avLst/>
          </a:prstGeom>
          <a:noFill/>
        </p:spPr>
        <p:txBody>
          <a:bodyPr wrap="square" rtlCol="0">
            <a:spAutoFit/>
          </a:bodyPr>
          <a:lstStyle/>
          <a:p>
            <a:r>
              <a:rPr lang="fa-IR" dirty="0">
                <a:solidFill>
                  <a:schemeClr val="bg1"/>
                </a:solidFill>
                <a:latin typeface="IranNastaliq" panose="02000503000000020003" pitchFamily="2" charset="0"/>
                <a:cs typeface="IranNastaliq" panose="02000503000000020003" pitchFamily="2" charset="0"/>
              </a:rPr>
              <a:t>بسم الله الرحمن الرحیم</a:t>
            </a:r>
            <a:endParaRPr lang="en-GB" dirty="0">
              <a:solidFill>
                <a:schemeClr val="bg1"/>
              </a:solidFill>
              <a:latin typeface="IranNastaliq" panose="02000503000000020003" pitchFamily="2" charset="0"/>
              <a:cs typeface="IranNastaliq" panose="02000503000000020003" pitchFamily="2" charset="0"/>
            </a:endParaRPr>
          </a:p>
        </p:txBody>
      </p:sp>
    </p:spTree>
    <p:extLst>
      <p:ext uri="{BB962C8B-B14F-4D97-AF65-F5344CB8AC3E}">
        <p14:creationId xmlns:p14="http://schemas.microsoft.com/office/powerpoint/2010/main" val="423632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777399" y="1566407"/>
            <a:ext cx="11002962" cy="4984268"/>
          </a:xfrm>
        </p:spPr>
        <p:txBody>
          <a:bodyPr numCol="2">
            <a:normAutofit/>
          </a:bodyPr>
          <a:lstStyle/>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حال مولفه ی </a:t>
            </a:r>
            <a:r>
              <a:rPr lang="en-US" sz="2000" dirty="0">
                <a:latin typeface="Adobe Arabic" panose="02040503050201020203" pitchFamily="18" charset="-78"/>
                <a:cs typeface="Adobe Arabic" panose="02040503050201020203" pitchFamily="18" charset="-78"/>
              </a:rPr>
              <a:t>Hue</a:t>
            </a:r>
            <a:r>
              <a:rPr lang="fa-IR" sz="2000" dirty="0">
                <a:latin typeface="Adobe Arabic" panose="02040503050201020203" pitchFamily="18" charset="-78"/>
                <a:cs typeface="Adobe Arabic" panose="02040503050201020203" pitchFamily="18" charset="-78"/>
              </a:rPr>
              <a:t> و </a:t>
            </a:r>
            <a:r>
              <a:rPr lang="en-US" sz="2000" dirty="0">
                <a:latin typeface="Adobe Arabic" panose="02040503050201020203" pitchFamily="18" charset="-78"/>
                <a:cs typeface="Adobe Arabic" panose="02040503050201020203" pitchFamily="18" charset="-78"/>
              </a:rPr>
              <a:t>Saturation</a:t>
            </a:r>
            <a:r>
              <a:rPr lang="fa-IR" sz="2000" dirty="0">
                <a:latin typeface="Adobe Arabic" panose="02040503050201020203" pitchFamily="18" charset="-78"/>
                <a:cs typeface="Adobe Arabic" panose="02040503050201020203" pitchFamily="18" charset="-78"/>
              </a:rPr>
              <a:t> تصویر اولیه با مولفه ی </a:t>
            </a:r>
            <a:r>
              <a:rPr lang="en-US" sz="2000" dirty="0">
                <a:latin typeface="Adobe Arabic" panose="02040503050201020203" pitchFamily="18" charset="-78"/>
                <a:cs typeface="Adobe Arabic" panose="02040503050201020203" pitchFamily="18" charset="-78"/>
              </a:rPr>
              <a:t>Brightness</a:t>
            </a:r>
            <a:r>
              <a:rPr lang="fa-IR" sz="2000" dirty="0">
                <a:latin typeface="Adobe Arabic" panose="02040503050201020203" pitchFamily="18" charset="-78"/>
                <a:cs typeface="Adobe Arabic" panose="02040503050201020203" pitchFamily="18" charset="-78"/>
              </a:rPr>
              <a:t> بهبود یافته تلفیق میکنیم و به تصویر </a:t>
            </a:r>
            <a:r>
              <a:rPr lang="en-US" sz="2000" dirty="0">
                <a:latin typeface="Adobe Arabic" panose="02040503050201020203" pitchFamily="18" charset="-78"/>
                <a:cs typeface="Adobe Arabic" panose="02040503050201020203" pitchFamily="18" charset="-78"/>
              </a:rPr>
              <a:t>HSV</a:t>
            </a:r>
            <a:r>
              <a:rPr lang="fa-IR" sz="2000" dirty="0">
                <a:latin typeface="Adobe Arabic" panose="02040503050201020203" pitchFamily="18" charset="-78"/>
                <a:cs typeface="Adobe Arabic" panose="02040503050201020203" pitchFamily="18" charset="-78"/>
              </a:rPr>
              <a:t> میرسیم.</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حال تصویر </a:t>
            </a:r>
            <a:r>
              <a:rPr lang="en-US" sz="2000" dirty="0">
                <a:latin typeface="Adobe Arabic" panose="02040503050201020203" pitchFamily="18" charset="-78"/>
                <a:cs typeface="Adobe Arabic" panose="02040503050201020203" pitchFamily="18" charset="-78"/>
              </a:rPr>
              <a:t>HSV</a:t>
            </a:r>
            <a:r>
              <a:rPr lang="fa-IR" sz="2000" dirty="0">
                <a:latin typeface="Adobe Arabic" panose="02040503050201020203" pitchFamily="18" charset="-78"/>
                <a:cs typeface="Adobe Arabic" panose="02040503050201020203" pitchFamily="18" charset="-78"/>
              </a:rPr>
              <a:t> را به </a:t>
            </a:r>
            <a:r>
              <a:rPr lang="en-US" sz="2000" dirty="0">
                <a:latin typeface="Adobe Arabic" panose="02040503050201020203" pitchFamily="18" charset="-78"/>
                <a:cs typeface="Adobe Arabic" panose="02040503050201020203" pitchFamily="18" charset="-78"/>
              </a:rPr>
              <a:t>RGB</a:t>
            </a:r>
            <a:r>
              <a:rPr lang="fa-IR" sz="2000" dirty="0">
                <a:latin typeface="Adobe Arabic" panose="02040503050201020203" pitchFamily="18" charset="-78"/>
                <a:cs typeface="Adobe Arabic" panose="02040503050201020203" pitchFamily="18" charset="-78"/>
              </a:rPr>
              <a:t> تبدیل میکنیم.</a:t>
            </a:r>
          </a:p>
        </p:txBody>
      </p:sp>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rtl="1"/>
            <a:r>
              <a:rPr lang="fa-IR" spc="-150" dirty="0">
                <a:latin typeface="Adobe Arabic" panose="02040503050201020203" pitchFamily="18" charset="-78"/>
                <a:cs typeface="Adobe Arabic" panose="02040503050201020203" pitchFamily="18" charset="-78"/>
              </a:rPr>
              <a:t>روش پیشنهادی(مرحله پنجم-تولید تصویر نهایی)</a:t>
            </a:r>
            <a:endParaRPr lang="en-GB" spc="-15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latin typeface="IRANSans" panose="02040503050201020203" pitchFamily="18" charset="-78"/>
                <a:cs typeface="IRANSans" panose="02040503050201020203" pitchFamily="18" charset="-78"/>
              </a:rPr>
              <a:pPr/>
              <a:t>10</a:t>
            </a:fld>
            <a:endParaRPr lang="en-US" dirty="0">
              <a:latin typeface="IRANSans" panose="02040503050201020203" pitchFamily="18" charset="-78"/>
              <a:cs typeface="IRANSans" panose="02040503050201020203" pitchFamily="18" charset="-78"/>
            </a:endParaRPr>
          </a:p>
        </p:txBody>
      </p:sp>
      <p:pic>
        <p:nvPicPr>
          <p:cNvPr id="6" name="Picture 5">
            <a:extLst>
              <a:ext uri="{FF2B5EF4-FFF2-40B4-BE49-F238E27FC236}">
                <a16:creationId xmlns:a16="http://schemas.microsoft.com/office/drawing/2014/main" id="{B2313348-57CB-45D6-8ACE-57731BB1C430}"/>
              </a:ext>
            </a:extLst>
          </p:cNvPr>
          <p:cNvPicPr>
            <a:picLocks noChangeAspect="1"/>
          </p:cNvPicPr>
          <p:nvPr/>
        </p:nvPicPr>
        <p:blipFill>
          <a:blip r:embed="rId2"/>
          <a:stretch>
            <a:fillRect/>
          </a:stretch>
        </p:blipFill>
        <p:spPr>
          <a:xfrm>
            <a:off x="594519" y="1199957"/>
            <a:ext cx="5165697" cy="5409691"/>
          </a:xfrm>
          <a:prstGeom prst="rect">
            <a:avLst/>
          </a:prstGeom>
        </p:spPr>
      </p:pic>
    </p:spTree>
    <p:extLst>
      <p:ext uri="{BB962C8B-B14F-4D97-AF65-F5344CB8AC3E}">
        <p14:creationId xmlns:p14="http://schemas.microsoft.com/office/powerpoint/2010/main" val="49675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E600BAF-A263-4695-B948-F26605DD791B}"/>
              </a:ext>
            </a:extLst>
          </p:cNvPr>
          <p:cNvSpPr>
            <a:spLocks noGrp="1"/>
          </p:cNvSpPr>
          <p:nvPr>
            <p:ph type="sldNum" sz="quarter" idx="11"/>
          </p:nvPr>
        </p:nvSpPr>
        <p:spPr/>
        <p:txBody>
          <a:bodyPr/>
          <a:lstStyle/>
          <a:p>
            <a:fld id="{8C2E478F-E849-4A8C-AF1F-CBCC78A7CBFA}" type="slidenum">
              <a:rPr lang="en-US" noProof="0" smtClean="0"/>
              <a:pPr/>
              <a:t>11</a:t>
            </a:fld>
            <a:endParaRPr lang="en-US" noProof="0"/>
          </a:p>
        </p:txBody>
      </p:sp>
      <p:sp>
        <p:nvSpPr>
          <p:cNvPr id="4" name="Title 3">
            <a:extLst>
              <a:ext uri="{FF2B5EF4-FFF2-40B4-BE49-F238E27FC236}">
                <a16:creationId xmlns:a16="http://schemas.microsoft.com/office/drawing/2014/main" id="{3558DBFD-7EAF-4CE9-99EB-0D02BBB548CC}"/>
              </a:ext>
            </a:extLst>
          </p:cNvPr>
          <p:cNvSpPr>
            <a:spLocks noGrp="1"/>
          </p:cNvSpPr>
          <p:nvPr>
            <p:ph type="title"/>
          </p:nvPr>
        </p:nvSpPr>
        <p:spPr>
          <a:xfrm>
            <a:off x="3010115" y="576553"/>
            <a:ext cx="6171769" cy="341907"/>
          </a:xfrm>
        </p:spPr>
        <p:txBody>
          <a:bodyPr>
            <a:noAutofit/>
          </a:bodyPr>
          <a:lstStyle/>
          <a:p>
            <a:r>
              <a:rPr lang="fa-IR" sz="3200" dirty="0">
                <a:latin typeface="Adobe Arabic" panose="02040503050201020203" pitchFamily="18" charset="-78"/>
                <a:cs typeface="Adobe Arabic" panose="02040503050201020203" pitchFamily="18" charset="-78"/>
              </a:rPr>
              <a:t>مقایسه با چند الگوریتم کلاسیک</a:t>
            </a:r>
            <a:endParaRPr lang="en-GB" sz="3200" dirty="0">
              <a:latin typeface="Adobe Arabic" panose="02040503050201020203" pitchFamily="18" charset="-78"/>
              <a:cs typeface="Adobe Arabic" panose="02040503050201020203" pitchFamily="18" charset="-78"/>
            </a:endParaRPr>
          </a:p>
        </p:txBody>
      </p:sp>
      <p:pic>
        <p:nvPicPr>
          <p:cNvPr id="6" name="Picture 5">
            <a:extLst>
              <a:ext uri="{FF2B5EF4-FFF2-40B4-BE49-F238E27FC236}">
                <a16:creationId xmlns:a16="http://schemas.microsoft.com/office/drawing/2014/main" id="{84FF2083-972F-405F-A565-4A83A8F9476D}"/>
              </a:ext>
            </a:extLst>
          </p:cNvPr>
          <p:cNvPicPr>
            <a:picLocks noChangeAspect="1"/>
          </p:cNvPicPr>
          <p:nvPr/>
        </p:nvPicPr>
        <p:blipFill>
          <a:blip r:embed="rId2"/>
          <a:stretch>
            <a:fillRect/>
          </a:stretch>
        </p:blipFill>
        <p:spPr>
          <a:xfrm>
            <a:off x="3705038" y="1495030"/>
            <a:ext cx="4781922" cy="2320951"/>
          </a:xfrm>
          <a:prstGeom prst="rect">
            <a:avLst/>
          </a:prstGeom>
        </p:spPr>
      </p:pic>
      <p:pic>
        <p:nvPicPr>
          <p:cNvPr id="5" name="Picture 4">
            <a:extLst>
              <a:ext uri="{FF2B5EF4-FFF2-40B4-BE49-F238E27FC236}">
                <a16:creationId xmlns:a16="http://schemas.microsoft.com/office/drawing/2014/main" id="{0FFE3D17-B1DA-49EF-9723-2FD49506569A}"/>
              </a:ext>
            </a:extLst>
          </p:cNvPr>
          <p:cNvPicPr>
            <a:picLocks noChangeAspect="1"/>
          </p:cNvPicPr>
          <p:nvPr/>
        </p:nvPicPr>
        <p:blipFill>
          <a:blip r:embed="rId3"/>
          <a:stretch>
            <a:fillRect/>
          </a:stretch>
        </p:blipFill>
        <p:spPr>
          <a:xfrm>
            <a:off x="3706613" y="3815982"/>
            <a:ext cx="4781922" cy="2310414"/>
          </a:xfrm>
          <a:prstGeom prst="rect">
            <a:avLst/>
          </a:prstGeom>
        </p:spPr>
      </p:pic>
      <p:sp>
        <p:nvSpPr>
          <p:cNvPr id="2" name="TextBox 1">
            <a:extLst>
              <a:ext uri="{FF2B5EF4-FFF2-40B4-BE49-F238E27FC236}">
                <a16:creationId xmlns:a16="http://schemas.microsoft.com/office/drawing/2014/main" id="{9DFFA907-CD7F-4607-A028-44B503ACA333}"/>
              </a:ext>
            </a:extLst>
          </p:cNvPr>
          <p:cNvSpPr txBox="1"/>
          <p:nvPr/>
        </p:nvSpPr>
        <p:spPr>
          <a:xfrm>
            <a:off x="10017782" y="230588"/>
            <a:ext cx="2101857" cy="369332"/>
          </a:xfrm>
          <a:prstGeom prst="rect">
            <a:avLst/>
          </a:prstGeom>
          <a:noFill/>
        </p:spPr>
        <p:txBody>
          <a:bodyPr wrap="none" rtlCol="0">
            <a:spAutoFit/>
          </a:bodyPr>
          <a:lstStyle/>
          <a:p>
            <a:pPr algn="r" rtl="1"/>
            <a:r>
              <a:rPr lang="fa-IR" b="1" dirty="0">
                <a:solidFill>
                  <a:srgbClr val="00B050"/>
                </a:solidFill>
                <a:latin typeface="IRANSans" panose="02040503050201020203" pitchFamily="18" charset="-78"/>
                <a:cs typeface="IRANSans" panose="02040503050201020203" pitchFamily="18" charset="-78"/>
              </a:rPr>
              <a:t>آزمایش </a:t>
            </a:r>
            <a:r>
              <a:rPr lang="en-US" b="1" dirty="0">
                <a:solidFill>
                  <a:srgbClr val="00B050"/>
                </a:solidFill>
                <a:latin typeface="IRANSans" panose="02040503050201020203" pitchFamily="18" charset="-78"/>
                <a:cs typeface="IRANSans" panose="02040503050201020203" pitchFamily="18" charset="-78"/>
              </a:rPr>
              <a:t>Subjective</a:t>
            </a:r>
            <a:endParaRPr lang="en-GB" b="1" dirty="0">
              <a:solidFill>
                <a:srgbClr val="00B050"/>
              </a:solidFill>
              <a:latin typeface="IRANSans" panose="02040503050201020203" pitchFamily="18" charset="-78"/>
              <a:cs typeface="IRANSans" panose="02040503050201020203" pitchFamily="18" charset="-78"/>
            </a:endParaRPr>
          </a:p>
        </p:txBody>
      </p:sp>
    </p:spTree>
    <p:extLst>
      <p:ext uri="{BB962C8B-B14F-4D97-AF65-F5344CB8AC3E}">
        <p14:creationId xmlns:p14="http://schemas.microsoft.com/office/powerpoint/2010/main" val="197655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F75989-741C-4311-A20B-7172485FF0E5}"/>
              </a:ext>
            </a:extLst>
          </p:cNvPr>
          <p:cNvPicPr>
            <a:picLocks noChangeAspect="1"/>
          </p:cNvPicPr>
          <p:nvPr/>
        </p:nvPicPr>
        <p:blipFill>
          <a:blip r:embed="rId2"/>
          <a:stretch>
            <a:fillRect/>
          </a:stretch>
        </p:blipFill>
        <p:spPr>
          <a:xfrm>
            <a:off x="89584" y="1908191"/>
            <a:ext cx="4243277" cy="1500474"/>
          </a:xfrm>
          <a:prstGeom prst="rect">
            <a:avLst/>
          </a:prstGeom>
        </p:spPr>
      </p:pic>
      <p:pic>
        <p:nvPicPr>
          <p:cNvPr id="6" name="Picture 5">
            <a:extLst>
              <a:ext uri="{FF2B5EF4-FFF2-40B4-BE49-F238E27FC236}">
                <a16:creationId xmlns:a16="http://schemas.microsoft.com/office/drawing/2014/main" id="{F9B3A2A7-F47C-416C-8116-F01A4A4A3F0C}"/>
              </a:ext>
            </a:extLst>
          </p:cNvPr>
          <p:cNvPicPr>
            <a:picLocks noChangeAspect="1"/>
          </p:cNvPicPr>
          <p:nvPr/>
        </p:nvPicPr>
        <p:blipFill>
          <a:blip r:embed="rId3"/>
          <a:stretch>
            <a:fillRect/>
          </a:stretch>
        </p:blipFill>
        <p:spPr>
          <a:xfrm>
            <a:off x="569378" y="4871655"/>
            <a:ext cx="3283687" cy="165301"/>
          </a:xfrm>
          <a:prstGeom prst="rect">
            <a:avLst/>
          </a:prstGeom>
        </p:spPr>
      </p:pic>
      <p:pic>
        <p:nvPicPr>
          <p:cNvPr id="7" name="Picture 6">
            <a:extLst>
              <a:ext uri="{FF2B5EF4-FFF2-40B4-BE49-F238E27FC236}">
                <a16:creationId xmlns:a16="http://schemas.microsoft.com/office/drawing/2014/main" id="{83A078EC-D6D8-4D49-AE1F-07B5D4F34713}"/>
              </a:ext>
            </a:extLst>
          </p:cNvPr>
          <p:cNvPicPr>
            <a:picLocks noChangeAspect="1"/>
          </p:cNvPicPr>
          <p:nvPr/>
        </p:nvPicPr>
        <p:blipFill>
          <a:blip r:embed="rId4"/>
          <a:stretch>
            <a:fillRect/>
          </a:stretch>
        </p:blipFill>
        <p:spPr>
          <a:xfrm>
            <a:off x="89585" y="3403035"/>
            <a:ext cx="4243276" cy="1468620"/>
          </a:xfrm>
          <a:prstGeom prst="rect">
            <a:avLst/>
          </a:prstGeom>
        </p:spPr>
      </p:pic>
      <p:pic>
        <p:nvPicPr>
          <p:cNvPr id="8" name="Picture 7">
            <a:extLst>
              <a:ext uri="{FF2B5EF4-FFF2-40B4-BE49-F238E27FC236}">
                <a16:creationId xmlns:a16="http://schemas.microsoft.com/office/drawing/2014/main" id="{118EEAEB-A7D1-497D-B5FB-4D3C57BC9650}"/>
              </a:ext>
            </a:extLst>
          </p:cNvPr>
          <p:cNvPicPr>
            <a:picLocks noChangeAspect="1"/>
          </p:cNvPicPr>
          <p:nvPr/>
        </p:nvPicPr>
        <p:blipFill>
          <a:blip r:embed="rId5"/>
          <a:stretch>
            <a:fillRect/>
          </a:stretch>
        </p:blipFill>
        <p:spPr>
          <a:xfrm>
            <a:off x="7837930" y="1893203"/>
            <a:ext cx="4243277" cy="1494845"/>
          </a:xfrm>
          <a:prstGeom prst="rect">
            <a:avLst/>
          </a:prstGeom>
        </p:spPr>
      </p:pic>
      <p:pic>
        <p:nvPicPr>
          <p:cNvPr id="9" name="Picture 8">
            <a:extLst>
              <a:ext uri="{FF2B5EF4-FFF2-40B4-BE49-F238E27FC236}">
                <a16:creationId xmlns:a16="http://schemas.microsoft.com/office/drawing/2014/main" id="{EAF7E4A4-AF7A-4140-AAAA-90F58744947A}"/>
              </a:ext>
            </a:extLst>
          </p:cNvPr>
          <p:cNvPicPr>
            <a:picLocks noChangeAspect="1"/>
          </p:cNvPicPr>
          <p:nvPr/>
        </p:nvPicPr>
        <p:blipFill>
          <a:blip r:embed="rId6"/>
          <a:stretch>
            <a:fillRect/>
          </a:stretch>
        </p:blipFill>
        <p:spPr>
          <a:xfrm>
            <a:off x="7837930" y="3376810"/>
            <a:ext cx="4243276" cy="1494845"/>
          </a:xfrm>
          <a:prstGeom prst="rect">
            <a:avLst/>
          </a:prstGeom>
        </p:spPr>
      </p:pic>
      <p:pic>
        <p:nvPicPr>
          <p:cNvPr id="11" name="Picture 10">
            <a:extLst>
              <a:ext uri="{FF2B5EF4-FFF2-40B4-BE49-F238E27FC236}">
                <a16:creationId xmlns:a16="http://schemas.microsoft.com/office/drawing/2014/main" id="{C3F15760-2877-4F3A-B214-36ADB83D2ADF}"/>
              </a:ext>
            </a:extLst>
          </p:cNvPr>
          <p:cNvPicPr>
            <a:picLocks noChangeAspect="1"/>
          </p:cNvPicPr>
          <p:nvPr/>
        </p:nvPicPr>
        <p:blipFill>
          <a:blip r:embed="rId7"/>
          <a:stretch>
            <a:fillRect/>
          </a:stretch>
        </p:blipFill>
        <p:spPr>
          <a:xfrm>
            <a:off x="8403605" y="4849179"/>
            <a:ext cx="3111923" cy="148569"/>
          </a:xfrm>
          <a:prstGeom prst="rect">
            <a:avLst/>
          </a:prstGeom>
        </p:spPr>
      </p:pic>
      <p:pic>
        <p:nvPicPr>
          <p:cNvPr id="12" name="Picture 11">
            <a:extLst>
              <a:ext uri="{FF2B5EF4-FFF2-40B4-BE49-F238E27FC236}">
                <a16:creationId xmlns:a16="http://schemas.microsoft.com/office/drawing/2014/main" id="{C0307064-E0CD-45B0-9CAD-C43A81703611}"/>
              </a:ext>
            </a:extLst>
          </p:cNvPr>
          <p:cNvPicPr>
            <a:picLocks noChangeAspect="1"/>
          </p:cNvPicPr>
          <p:nvPr/>
        </p:nvPicPr>
        <p:blipFill>
          <a:blip r:embed="rId8"/>
          <a:stretch>
            <a:fillRect/>
          </a:stretch>
        </p:blipFill>
        <p:spPr>
          <a:xfrm>
            <a:off x="4642084" y="1896640"/>
            <a:ext cx="2886623" cy="1653077"/>
          </a:xfrm>
          <a:prstGeom prst="rect">
            <a:avLst/>
          </a:prstGeom>
        </p:spPr>
      </p:pic>
      <p:pic>
        <p:nvPicPr>
          <p:cNvPr id="13" name="Picture 12">
            <a:extLst>
              <a:ext uri="{FF2B5EF4-FFF2-40B4-BE49-F238E27FC236}">
                <a16:creationId xmlns:a16="http://schemas.microsoft.com/office/drawing/2014/main" id="{589857F0-EDCB-4B0A-81B8-5AB531946DA1}"/>
              </a:ext>
            </a:extLst>
          </p:cNvPr>
          <p:cNvPicPr>
            <a:picLocks noChangeAspect="1"/>
          </p:cNvPicPr>
          <p:nvPr/>
        </p:nvPicPr>
        <p:blipFill>
          <a:blip r:embed="rId9"/>
          <a:stretch>
            <a:fillRect/>
          </a:stretch>
        </p:blipFill>
        <p:spPr>
          <a:xfrm>
            <a:off x="4642084" y="3548615"/>
            <a:ext cx="2886623" cy="1660575"/>
          </a:xfrm>
          <a:prstGeom prst="rect">
            <a:avLst/>
          </a:prstGeom>
        </p:spPr>
      </p:pic>
      <p:pic>
        <p:nvPicPr>
          <p:cNvPr id="14" name="Picture 13">
            <a:extLst>
              <a:ext uri="{FF2B5EF4-FFF2-40B4-BE49-F238E27FC236}">
                <a16:creationId xmlns:a16="http://schemas.microsoft.com/office/drawing/2014/main" id="{D36135AF-D670-4A19-8442-EA5708ECDA2B}"/>
              </a:ext>
            </a:extLst>
          </p:cNvPr>
          <p:cNvPicPr>
            <a:picLocks noChangeAspect="1"/>
          </p:cNvPicPr>
          <p:nvPr/>
        </p:nvPicPr>
        <p:blipFill>
          <a:blip r:embed="rId10"/>
          <a:stretch>
            <a:fillRect/>
          </a:stretch>
        </p:blipFill>
        <p:spPr>
          <a:xfrm>
            <a:off x="4688741" y="5209190"/>
            <a:ext cx="2814517" cy="195504"/>
          </a:xfrm>
          <a:prstGeom prst="rect">
            <a:avLst/>
          </a:prstGeom>
        </p:spPr>
      </p:pic>
      <p:sp>
        <p:nvSpPr>
          <p:cNvPr id="19" name="Title 3">
            <a:extLst>
              <a:ext uri="{FF2B5EF4-FFF2-40B4-BE49-F238E27FC236}">
                <a16:creationId xmlns:a16="http://schemas.microsoft.com/office/drawing/2014/main" id="{0E69BA62-52DF-4A3C-BEFE-7B5E31B95F9A}"/>
              </a:ext>
            </a:extLst>
          </p:cNvPr>
          <p:cNvSpPr>
            <a:spLocks noGrp="1"/>
          </p:cNvSpPr>
          <p:nvPr>
            <p:ph type="title"/>
          </p:nvPr>
        </p:nvSpPr>
        <p:spPr>
          <a:xfrm>
            <a:off x="3010115" y="576553"/>
            <a:ext cx="6171769" cy="341907"/>
          </a:xfrm>
        </p:spPr>
        <p:txBody>
          <a:bodyPr>
            <a:noAutofit/>
          </a:bodyPr>
          <a:lstStyle/>
          <a:p>
            <a:r>
              <a:rPr lang="fa-IR" sz="3200" dirty="0">
                <a:latin typeface="Adobe Arabic" panose="02040503050201020203" pitchFamily="18" charset="-78"/>
                <a:cs typeface="Adobe Arabic" panose="02040503050201020203" pitchFamily="18" charset="-78"/>
              </a:rPr>
              <a:t>مقایسه با چند الگوریتم جدید</a:t>
            </a:r>
            <a:endParaRPr lang="en-GB"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87140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95543E-924F-4ACC-81BD-805E9390E8A1}"/>
              </a:ext>
            </a:extLst>
          </p:cNvPr>
          <p:cNvSpPr>
            <a:spLocks noGrp="1"/>
          </p:cNvSpPr>
          <p:nvPr>
            <p:ph type="sldNum" sz="quarter" idx="11"/>
          </p:nvPr>
        </p:nvSpPr>
        <p:spPr/>
        <p:txBody>
          <a:bodyPr/>
          <a:lstStyle/>
          <a:p>
            <a:fld id="{8C2E478F-E849-4A8C-AF1F-CBCC78A7CBFA}" type="slidenum">
              <a:rPr lang="en-US" noProof="0" smtClean="0"/>
              <a:pPr/>
              <a:t>13</a:t>
            </a:fld>
            <a:endParaRPr lang="en-US" noProof="0"/>
          </a:p>
        </p:txBody>
      </p:sp>
      <p:sp>
        <p:nvSpPr>
          <p:cNvPr id="4" name="Title 3">
            <a:extLst>
              <a:ext uri="{FF2B5EF4-FFF2-40B4-BE49-F238E27FC236}">
                <a16:creationId xmlns:a16="http://schemas.microsoft.com/office/drawing/2014/main" id="{11DBF7A6-C27C-47DD-8A72-F555C01917CD}"/>
              </a:ext>
            </a:extLst>
          </p:cNvPr>
          <p:cNvSpPr>
            <a:spLocks noGrp="1"/>
          </p:cNvSpPr>
          <p:nvPr>
            <p:ph type="title"/>
          </p:nvPr>
        </p:nvSpPr>
        <p:spPr>
          <a:xfrm>
            <a:off x="4106186" y="285276"/>
            <a:ext cx="3979627" cy="333955"/>
          </a:xfrm>
        </p:spPr>
        <p:txBody>
          <a:bodyPr>
            <a:normAutofit fontScale="90000"/>
          </a:bodyPr>
          <a:lstStyle/>
          <a:p>
            <a:r>
              <a:rPr lang="fa-IR" sz="2400" dirty="0">
                <a:latin typeface="Adobe Arabic" panose="02040503050201020203" pitchFamily="18" charset="-78"/>
                <a:cs typeface="Adobe Arabic" panose="02040503050201020203" pitchFamily="18" charset="-78"/>
              </a:rPr>
              <a:t>مجموعه تصاویر برای انجام برخی آزمایش ها</a:t>
            </a:r>
            <a:endParaRPr lang="en-GB" sz="2400" dirty="0">
              <a:latin typeface="Adobe Arabic" panose="02040503050201020203" pitchFamily="18" charset="-78"/>
              <a:cs typeface="Adobe Arabic" panose="02040503050201020203" pitchFamily="18" charset="-78"/>
            </a:endParaRPr>
          </a:p>
        </p:txBody>
      </p:sp>
      <p:pic>
        <p:nvPicPr>
          <p:cNvPr id="6" name="Picture 5">
            <a:extLst>
              <a:ext uri="{FF2B5EF4-FFF2-40B4-BE49-F238E27FC236}">
                <a16:creationId xmlns:a16="http://schemas.microsoft.com/office/drawing/2014/main" id="{A9AA5A05-3B55-43DF-B968-7565F3FC50BB}"/>
              </a:ext>
            </a:extLst>
          </p:cNvPr>
          <p:cNvPicPr>
            <a:picLocks noChangeAspect="1"/>
          </p:cNvPicPr>
          <p:nvPr/>
        </p:nvPicPr>
        <p:blipFill>
          <a:blip r:embed="rId2"/>
          <a:stretch>
            <a:fillRect/>
          </a:stretch>
        </p:blipFill>
        <p:spPr>
          <a:xfrm>
            <a:off x="3327794" y="700363"/>
            <a:ext cx="5536410" cy="2076630"/>
          </a:xfrm>
          <a:prstGeom prst="rect">
            <a:avLst/>
          </a:prstGeom>
        </p:spPr>
      </p:pic>
      <p:sp>
        <p:nvSpPr>
          <p:cNvPr id="5" name="Title 3">
            <a:extLst>
              <a:ext uri="{FF2B5EF4-FFF2-40B4-BE49-F238E27FC236}">
                <a16:creationId xmlns:a16="http://schemas.microsoft.com/office/drawing/2014/main" id="{A508B2B6-C758-49F9-AD87-72347036D0B8}"/>
              </a:ext>
            </a:extLst>
          </p:cNvPr>
          <p:cNvSpPr txBox="1">
            <a:spLocks/>
          </p:cNvSpPr>
          <p:nvPr/>
        </p:nvSpPr>
        <p:spPr>
          <a:xfrm>
            <a:off x="1780627" y="3315693"/>
            <a:ext cx="4492952" cy="286247"/>
          </a:xfrm>
          <a:prstGeom prst="rect">
            <a:avLst/>
          </a:prstGeom>
        </p:spPr>
        <p:txBody>
          <a:bodyPr vert="horz" lIns="91440" tIns="45720" rIns="91440" bIns="45720" rtlCol="0" anchor="ctr">
            <a:normAutofit fontScale="75000" lnSpcReduction="20000"/>
          </a:bodyPr>
          <a:lst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a:lstStyle>
          <a:p>
            <a:r>
              <a:rPr lang="fa-IR" sz="2000">
                <a:latin typeface="Adobe Arabic" panose="02040503050201020203" pitchFamily="18" charset="-78"/>
                <a:cs typeface="Adobe Arabic" panose="02040503050201020203" pitchFamily="18" charset="-78"/>
              </a:rPr>
              <a:t>مقایسه ی انتروپی الگوریتم های مختلف روی تصاویر مختلف</a:t>
            </a:r>
            <a:endParaRPr lang="en-GB" sz="2000" dirty="0">
              <a:latin typeface="Adobe Arabic" panose="02040503050201020203" pitchFamily="18" charset="-78"/>
              <a:cs typeface="Adobe Arabic" panose="02040503050201020203" pitchFamily="18" charset="-78"/>
            </a:endParaRPr>
          </a:p>
        </p:txBody>
      </p:sp>
      <p:pic>
        <p:nvPicPr>
          <p:cNvPr id="7" name="Picture 6">
            <a:extLst>
              <a:ext uri="{FF2B5EF4-FFF2-40B4-BE49-F238E27FC236}">
                <a16:creationId xmlns:a16="http://schemas.microsoft.com/office/drawing/2014/main" id="{79FEBAD4-5A53-427B-AE86-2CB308460E94}"/>
              </a:ext>
            </a:extLst>
          </p:cNvPr>
          <p:cNvPicPr>
            <a:picLocks noChangeAspect="1"/>
          </p:cNvPicPr>
          <p:nvPr/>
        </p:nvPicPr>
        <p:blipFill>
          <a:blip r:embed="rId3"/>
          <a:stretch>
            <a:fillRect/>
          </a:stretch>
        </p:blipFill>
        <p:spPr>
          <a:xfrm>
            <a:off x="2015411" y="3665550"/>
            <a:ext cx="3934360" cy="2119199"/>
          </a:xfrm>
          <a:prstGeom prst="rect">
            <a:avLst/>
          </a:prstGeom>
        </p:spPr>
      </p:pic>
      <p:sp>
        <p:nvSpPr>
          <p:cNvPr id="8" name="Title 3">
            <a:extLst>
              <a:ext uri="{FF2B5EF4-FFF2-40B4-BE49-F238E27FC236}">
                <a16:creationId xmlns:a16="http://schemas.microsoft.com/office/drawing/2014/main" id="{B7308A2F-4F2C-40C3-AEFB-E2EC9C332ACD}"/>
              </a:ext>
            </a:extLst>
          </p:cNvPr>
          <p:cNvSpPr txBox="1">
            <a:spLocks/>
          </p:cNvSpPr>
          <p:nvPr/>
        </p:nvSpPr>
        <p:spPr>
          <a:xfrm>
            <a:off x="5994283" y="3339546"/>
            <a:ext cx="4914371" cy="326004"/>
          </a:xfrm>
          <a:prstGeom prst="rect">
            <a:avLst/>
          </a:prstGeom>
        </p:spPr>
        <p:txBody>
          <a:bodyPr vert="horz" lIns="91440" tIns="45720" rIns="91440" bIns="45720" rtlCol="0" anchor="ctr">
            <a:normAutofit fontScale="90000" lnSpcReduction="10000"/>
          </a:bodyPr>
          <a:lst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a:lstStyle>
          <a:p>
            <a:r>
              <a:rPr lang="fa-IR" sz="2000">
                <a:latin typeface="Adobe Arabic" panose="02040503050201020203" pitchFamily="18" charset="-78"/>
                <a:cs typeface="Adobe Arabic" panose="02040503050201020203" pitchFamily="18" charset="-78"/>
              </a:rPr>
              <a:t>مقایسه ی میانگین گرادیان الگوریتم های مختلف روی تصاویر مختلف</a:t>
            </a:r>
            <a:endParaRPr lang="en-GB" sz="2000" dirty="0">
              <a:latin typeface="IranNastaliq" panose="02000503000000020003" pitchFamily="2" charset="0"/>
              <a:cs typeface="IranNastaliq" panose="02000503000000020003" pitchFamily="2" charset="0"/>
            </a:endParaRPr>
          </a:p>
        </p:txBody>
      </p:sp>
      <p:pic>
        <p:nvPicPr>
          <p:cNvPr id="9" name="Picture 8">
            <a:extLst>
              <a:ext uri="{FF2B5EF4-FFF2-40B4-BE49-F238E27FC236}">
                <a16:creationId xmlns:a16="http://schemas.microsoft.com/office/drawing/2014/main" id="{E775E344-4E58-44C2-A211-3D77E80A645D}"/>
              </a:ext>
            </a:extLst>
          </p:cNvPr>
          <p:cNvPicPr>
            <a:picLocks noChangeAspect="1"/>
          </p:cNvPicPr>
          <p:nvPr/>
        </p:nvPicPr>
        <p:blipFill>
          <a:blip r:embed="rId4"/>
          <a:stretch>
            <a:fillRect/>
          </a:stretch>
        </p:blipFill>
        <p:spPr>
          <a:xfrm>
            <a:off x="6324040" y="3601940"/>
            <a:ext cx="4254857" cy="2242425"/>
          </a:xfrm>
          <a:prstGeom prst="rect">
            <a:avLst/>
          </a:prstGeom>
        </p:spPr>
      </p:pic>
      <p:sp>
        <p:nvSpPr>
          <p:cNvPr id="11" name="TextBox 10">
            <a:extLst>
              <a:ext uri="{FF2B5EF4-FFF2-40B4-BE49-F238E27FC236}">
                <a16:creationId xmlns:a16="http://schemas.microsoft.com/office/drawing/2014/main" id="{135F5521-E377-45D9-A4D1-79A14104019E}"/>
              </a:ext>
            </a:extLst>
          </p:cNvPr>
          <p:cNvSpPr txBox="1"/>
          <p:nvPr/>
        </p:nvSpPr>
        <p:spPr>
          <a:xfrm>
            <a:off x="10168464" y="230588"/>
            <a:ext cx="1951175" cy="369332"/>
          </a:xfrm>
          <a:prstGeom prst="rect">
            <a:avLst/>
          </a:prstGeom>
          <a:noFill/>
        </p:spPr>
        <p:txBody>
          <a:bodyPr wrap="none" rtlCol="0">
            <a:spAutoFit/>
          </a:bodyPr>
          <a:lstStyle/>
          <a:p>
            <a:pPr algn="r" rtl="1"/>
            <a:r>
              <a:rPr lang="fa-IR" b="1" dirty="0">
                <a:solidFill>
                  <a:srgbClr val="00B050"/>
                </a:solidFill>
                <a:latin typeface="IRANSans" panose="02040503050201020203" pitchFamily="18" charset="-78"/>
                <a:cs typeface="IRANSans" panose="02040503050201020203" pitchFamily="18" charset="-78"/>
              </a:rPr>
              <a:t>آزمایش </a:t>
            </a:r>
            <a:r>
              <a:rPr lang="en-GB" b="1" dirty="0">
                <a:solidFill>
                  <a:srgbClr val="00B050"/>
                </a:solidFill>
                <a:latin typeface="IRANSans" panose="02040503050201020203" pitchFamily="18" charset="-78"/>
                <a:cs typeface="IRANSans" panose="02040503050201020203" pitchFamily="18" charset="-78"/>
              </a:rPr>
              <a:t>objective</a:t>
            </a:r>
          </a:p>
        </p:txBody>
      </p:sp>
    </p:spTree>
    <p:extLst>
      <p:ext uri="{BB962C8B-B14F-4D97-AF65-F5344CB8AC3E}">
        <p14:creationId xmlns:p14="http://schemas.microsoft.com/office/powerpoint/2010/main" val="139747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9D606B-031F-4594-894C-0653AA2A84A6}"/>
              </a:ext>
            </a:extLst>
          </p:cNvPr>
          <p:cNvSpPr>
            <a:spLocks noGrp="1"/>
          </p:cNvSpPr>
          <p:nvPr>
            <p:ph type="sldNum" sz="quarter" idx="11"/>
          </p:nvPr>
        </p:nvSpPr>
        <p:spPr/>
        <p:txBody>
          <a:bodyPr/>
          <a:lstStyle/>
          <a:p>
            <a:fld id="{8C2E478F-E849-4A8C-AF1F-CBCC78A7CBFA}" type="slidenum">
              <a:rPr lang="en-US" noProof="0" smtClean="0"/>
              <a:pPr/>
              <a:t>14</a:t>
            </a:fld>
            <a:endParaRPr lang="en-US" noProof="0"/>
          </a:p>
        </p:txBody>
      </p:sp>
      <p:sp>
        <p:nvSpPr>
          <p:cNvPr id="4" name="Title 3">
            <a:extLst>
              <a:ext uri="{FF2B5EF4-FFF2-40B4-BE49-F238E27FC236}">
                <a16:creationId xmlns:a16="http://schemas.microsoft.com/office/drawing/2014/main" id="{4765FAB6-9762-494E-8493-DF67B65D749D}"/>
              </a:ext>
            </a:extLst>
          </p:cNvPr>
          <p:cNvSpPr>
            <a:spLocks noGrp="1"/>
          </p:cNvSpPr>
          <p:nvPr>
            <p:ph type="title"/>
          </p:nvPr>
        </p:nvSpPr>
        <p:spPr>
          <a:xfrm>
            <a:off x="1190303" y="2262145"/>
            <a:ext cx="3615060" cy="246490"/>
          </a:xfrm>
        </p:spPr>
        <p:txBody>
          <a:bodyPr>
            <a:normAutofit fontScale="90000"/>
          </a:bodyPr>
          <a:lstStyle/>
          <a:p>
            <a:r>
              <a:rPr lang="fa-IR" sz="1800" dirty="0">
                <a:latin typeface="Adobe Arabic" panose="02040503050201020203" pitchFamily="18" charset="-78"/>
                <a:cs typeface="Adobe Arabic" panose="02040503050201020203" pitchFamily="18" charset="-78"/>
              </a:rPr>
              <a:t>زمان اجرای الگوریتم پیشنهادی در سیستم مشخص روی تصاویر</a:t>
            </a:r>
            <a:endParaRPr lang="en-GB" sz="1800" dirty="0">
              <a:latin typeface="Adobe Arabic" panose="02040503050201020203" pitchFamily="18" charset="-78"/>
              <a:cs typeface="Adobe Arabic" panose="02040503050201020203" pitchFamily="18" charset="-78"/>
            </a:endParaRPr>
          </a:p>
        </p:txBody>
      </p:sp>
      <p:pic>
        <p:nvPicPr>
          <p:cNvPr id="5" name="Picture 4">
            <a:extLst>
              <a:ext uri="{FF2B5EF4-FFF2-40B4-BE49-F238E27FC236}">
                <a16:creationId xmlns:a16="http://schemas.microsoft.com/office/drawing/2014/main" id="{3448E0FB-EB26-480A-BAE4-C5B90F5BE330}"/>
              </a:ext>
            </a:extLst>
          </p:cNvPr>
          <p:cNvPicPr>
            <a:picLocks noChangeAspect="1"/>
          </p:cNvPicPr>
          <p:nvPr/>
        </p:nvPicPr>
        <p:blipFill>
          <a:blip r:embed="rId2"/>
          <a:stretch>
            <a:fillRect/>
          </a:stretch>
        </p:blipFill>
        <p:spPr>
          <a:xfrm>
            <a:off x="821769" y="2590695"/>
            <a:ext cx="4352129" cy="1528081"/>
          </a:xfrm>
          <a:prstGeom prst="rect">
            <a:avLst/>
          </a:prstGeom>
        </p:spPr>
      </p:pic>
      <p:sp>
        <p:nvSpPr>
          <p:cNvPr id="7" name="TextBox 6">
            <a:extLst>
              <a:ext uri="{FF2B5EF4-FFF2-40B4-BE49-F238E27FC236}">
                <a16:creationId xmlns:a16="http://schemas.microsoft.com/office/drawing/2014/main" id="{CDA4467E-65B9-4964-91F9-215F6834C879}"/>
              </a:ext>
            </a:extLst>
          </p:cNvPr>
          <p:cNvSpPr txBox="1"/>
          <p:nvPr/>
        </p:nvSpPr>
        <p:spPr>
          <a:xfrm>
            <a:off x="10152434" y="230588"/>
            <a:ext cx="1967205" cy="369332"/>
          </a:xfrm>
          <a:prstGeom prst="rect">
            <a:avLst/>
          </a:prstGeom>
          <a:noFill/>
        </p:spPr>
        <p:txBody>
          <a:bodyPr wrap="none" rtlCol="0">
            <a:spAutoFit/>
          </a:bodyPr>
          <a:lstStyle/>
          <a:p>
            <a:pPr algn="r" rtl="1"/>
            <a:r>
              <a:rPr lang="fa-IR" b="1" dirty="0">
                <a:solidFill>
                  <a:srgbClr val="00B050"/>
                </a:solidFill>
                <a:latin typeface="IRANSans" panose="02040503050201020203" pitchFamily="18" charset="-78"/>
                <a:cs typeface="IRANSans" panose="02040503050201020203" pitchFamily="18" charset="-78"/>
              </a:rPr>
              <a:t>پیچیدگی محاسباتی</a:t>
            </a:r>
            <a:endParaRPr lang="en-GB" b="1" dirty="0">
              <a:solidFill>
                <a:srgbClr val="00B050"/>
              </a:solidFill>
              <a:latin typeface="IRANSans" panose="02040503050201020203" pitchFamily="18" charset="-78"/>
              <a:cs typeface="IRANSans" panose="02040503050201020203" pitchFamily="18" charset="-78"/>
            </a:endParaRPr>
          </a:p>
        </p:txBody>
      </p:sp>
      <p:sp>
        <p:nvSpPr>
          <p:cNvPr id="9" name="Title 3">
            <a:extLst>
              <a:ext uri="{FF2B5EF4-FFF2-40B4-BE49-F238E27FC236}">
                <a16:creationId xmlns:a16="http://schemas.microsoft.com/office/drawing/2014/main" id="{B8C8B472-39E1-4B53-A68C-BE7CD204EEAD}"/>
              </a:ext>
            </a:extLst>
          </p:cNvPr>
          <p:cNvSpPr txBox="1">
            <a:spLocks/>
          </p:cNvSpPr>
          <p:nvPr/>
        </p:nvSpPr>
        <p:spPr>
          <a:xfrm>
            <a:off x="7209736" y="2262145"/>
            <a:ext cx="3615060" cy="24649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a:lstStyle>
          <a:p>
            <a:r>
              <a:rPr lang="fa-IR" sz="1600" dirty="0">
                <a:latin typeface="Adobe Arabic" panose="02040503050201020203" pitchFamily="18" charset="-78"/>
                <a:cs typeface="Adobe Arabic" panose="02040503050201020203" pitchFamily="18" charset="-78"/>
              </a:rPr>
              <a:t>مقایسه ی زمان اجرای الگوریتم با بقیه الگوریتم ها</a:t>
            </a:r>
            <a:endParaRPr lang="en-GB" sz="1600" dirty="0">
              <a:latin typeface="Adobe Arabic" panose="02040503050201020203" pitchFamily="18" charset="-78"/>
              <a:cs typeface="Adobe Arabic" panose="02040503050201020203" pitchFamily="18" charset="-78"/>
            </a:endParaRPr>
          </a:p>
        </p:txBody>
      </p:sp>
      <p:pic>
        <p:nvPicPr>
          <p:cNvPr id="10" name="Picture 9">
            <a:extLst>
              <a:ext uri="{FF2B5EF4-FFF2-40B4-BE49-F238E27FC236}">
                <a16:creationId xmlns:a16="http://schemas.microsoft.com/office/drawing/2014/main" id="{404165BF-4A37-4647-BCAC-1E1AC0D635C6}"/>
              </a:ext>
            </a:extLst>
          </p:cNvPr>
          <p:cNvPicPr>
            <a:picLocks noChangeAspect="1"/>
          </p:cNvPicPr>
          <p:nvPr/>
        </p:nvPicPr>
        <p:blipFill>
          <a:blip r:embed="rId3"/>
          <a:stretch>
            <a:fillRect/>
          </a:stretch>
        </p:blipFill>
        <p:spPr>
          <a:xfrm>
            <a:off x="6362152" y="2590695"/>
            <a:ext cx="5310229" cy="1528081"/>
          </a:xfrm>
          <a:prstGeom prst="rect">
            <a:avLst/>
          </a:prstGeom>
        </p:spPr>
      </p:pic>
    </p:spTree>
    <p:extLst>
      <p:ext uri="{BB962C8B-B14F-4D97-AF65-F5344CB8AC3E}">
        <p14:creationId xmlns:p14="http://schemas.microsoft.com/office/powerpoint/2010/main" val="351125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9D606B-031F-4594-894C-0653AA2A84A6}"/>
              </a:ext>
            </a:extLst>
          </p:cNvPr>
          <p:cNvSpPr>
            <a:spLocks noGrp="1"/>
          </p:cNvSpPr>
          <p:nvPr>
            <p:ph type="sldNum" sz="quarter" idx="11"/>
          </p:nvPr>
        </p:nvSpPr>
        <p:spPr/>
        <p:txBody>
          <a:bodyPr/>
          <a:lstStyle/>
          <a:p>
            <a:fld id="{8C2E478F-E849-4A8C-AF1F-CBCC78A7CBFA}" type="slidenum">
              <a:rPr lang="en-US" noProof="0" smtClean="0"/>
              <a:pPr/>
              <a:t>15</a:t>
            </a:fld>
            <a:endParaRPr lang="en-US" noProof="0"/>
          </a:p>
        </p:txBody>
      </p:sp>
      <p:pic>
        <p:nvPicPr>
          <p:cNvPr id="6" name="Picture 5">
            <a:extLst>
              <a:ext uri="{FF2B5EF4-FFF2-40B4-BE49-F238E27FC236}">
                <a16:creationId xmlns:a16="http://schemas.microsoft.com/office/drawing/2014/main" id="{0F5732AE-420B-4BD2-83B9-4881ACA2EF26}"/>
              </a:ext>
            </a:extLst>
          </p:cNvPr>
          <p:cNvPicPr>
            <a:picLocks noChangeAspect="1"/>
          </p:cNvPicPr>
          <p:nvPr/>
        </p:nvPicPr>
        <p:blipFill>
          <a:blip r:embed="rId2"/>
          <a:stretch>
            <a:fillRect/>
          </a:stretch>
        </p:blipFill>
        <p:spPr>
          <a:xfrm>
            <a:off x="2786863" y="1110523"/>
            <a:ext cx="6618273" cy="2318477"/>
          </a:xfrm>
          <a:prstGeom prst="rect">
            <a:avLst/>
          </a:prstGeom>
        </p:spPr>
      </p:pic>
      <p:sp>
        <p:nvSpPr>
          <p:cNvPr id="5" name="TextBox 4">
            <a:extLst>
              <a:ext uri="{FF2B5EF4-FFF2-40B4-BE49-F238E27FC236}">
                <a16:creationId xmlns:a16="http://schemas.microsoft.com/office/drawing/2014/main" id="{A87F6231-D513-4C8F-AAFD-9459BECA94F1}"/>
              </a:ext>
            </a:extLst>
          </p:cNvPr>
          <p:cNvSpPr txBox="1"/>
          <p:nvPr/>
        </p:nvSpPr>
        <p:spPr>
          <a:xfrm>
            <a:off x="9132924" y="230588"/>
            <a:ext cx="2986715" cy="369332"/>
          </a:xfrm>
          <a:prstGeom prst="rect">
            <a:avLst/>
          </a:prstGeom>
          <a:noFill/>
        </p:spPr>
        <p:txBody>
          <a:bodyPr wrap="none" rtlCol="0">
            <a:spAutoFit/>
          </a:bodyPr>
          <a:lstStyle/>
          <a:p>
            <a:pPr algn="r" rtl="1"/>
            <a:r>
              <a:rPr lang="fa-IR" b="1" dirty="0">
                <a:solidFill>
                  <a:srgbClr val="00B050"/>
                </a:solidFill>
                <a:latin typeface="IRANSans" panose="02040503050201020203" pitchFamily="18" charset="-78"/>
                <a:cs typeface="IRANSans" panose="02040503050201020203" pitchFamily="18" charset="-78"/>
              </a:rPr>
              <a:t>عملکرد روی تصاویر بسیار کم نور</a:t>
            </a:r>
            <a:endParaRPr lang="en-GB" b="1" dirty="0">
              <a:solidFill>
                <a:srgbClr val="00B050"/>
              </a:solidFill>
              <a:latin typeface="IRANSans" panose="02040503050201020203" pitchFamily="18" charset="-78"/>
              <a:cs typeface="IRANSans" panose="02040503050201020203" pitchFamily="18" charset="-78"/>
            </a:endParaRPr>
          </a:p>
        </p:txBody>
      </p:sp>
      <p:pic>
        <p:nvPicPr>
          <p:cNvPr id="8" name="Picture 7">
            <a:extLst>
              <a:ext uri="{FF2B5EF4-FFF2-40B4-BE49-F238E27FC236}">
                <a16:creationId xmlns:a16="http://schemas.microsoft.com/office/drawing/2014/main" id="{B137A7FA-B0D7-4316-A516-631D37311DB9}"/>
              </a:ext>
            </a:extLst>
          </p:cNvPr>
          <p:cNvPicPr>
            <a:picLocks noChangeAspect="1"/>
          </p:cNvPicPr>
          <p:nvPr/>
        </p:nvPicPr>
        <p:blipFill>
          <a:blip r:embed="rId3"/>
          <a:stretch>
            <a:fillRect/>
          </a:stretch>
        </p:blipFill>
        <p:spPr>
          <a:xfrm>
            <a:off x="2786863" y="3619831"/>
            <a:ext cx="6618273" cy="2318477"/>
          </a:xfrm>
          <a:prstGeom prst="rect">
            <a:avLst/>
          </a:prstGeom>
        </p:spPr>
      </p:pic>
    </p:spTree>
    <p:extLst>
      <p:ext uri="{BB962C8B-B14F-4D97-AF65-F5344CB8AC3E}">
        <p14:creationId xmlns:p14="http://schemas.microsoft.com/office/powerpoint/2010/main" val="3147751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id="{ECE6809B-9586-4FFC-9D20-26C51CA9653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35508" y="20298"/>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91372" y="2530362"/>
            <a:ext cx="6609256" cy="1508126"/>
          </a:xfrm>
        </p:spPr>
        <p:txBody>
          <a:bodyPr anchor="ctr"/>
          <a:lstStyle/>
          <a:p>
            <a:r>
              <a:rPr lang="fa-IR" dirty="0">
                <a:latin typeface="Adobe Arabic" panose="02040503050201020203" pitchFamily="18" charset="-78"/>
                <a:cs typeface="Adobe Arabic" panose="02040503050201020203" pitchFamily="18" charset="-78"/>
              </a:rPr>
              <a:t>با تشکر از توجه شما</a:t>
            </a:r>
            <a:endParaRPr lang="en-US" dirty="0">
              <a:latin typeface="Adobe Arabic" panose="02040503050201020203" pitchFamily="18" charset="-78"/>
              <a:cs typeface="Adobe Arabic" panose="02040503050201020203" pitchFamily="18" charset="-78"/>
            </a:endParaRP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lide Number Placeholder 5">
            <a:extLst>
              <a:ext uri="{FF2B5EF4-FFF2-40B4-BE49-F238E27FC236}">
                <a16:creationId xmlns:a16="http://schemas.microsoft.com/office/drawing/2014/main" id="{7B17F9E2-0E31-4010-80D8-F343F24E6E14}"/>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16</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594519" y="1645920"/>
            <a:ext cx="11002962" cy="4531043"/>
          </a:xfrm>
        </p:spPr>
        <p:txBody>
          <a:bodyPr numCol="1">
            <a:normAutofit/>
          </a:bodyPr>
          <a:lstStyle/>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سیستم های پردازش تصویر امروزه کاربرد های زیادی دارند . از جمله حمل و نقل هوشمند، پایش از راه دور، نظارت ویدئویی و تولیدات صنعتی</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تصاویری که توسط سیستم های تصویر برداری به دست می آید به دلیل شرایط غیر قابل کنترلی مثل نور شدید، نور شب، آب و هوای ابری و ... دچار تخریب میشوند.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با تخریب شدن تصاویر کار سیستم بینایی ماشین دچار مشکل میشود و منجر به خسارات جبران ناپذیری میشود.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پس تکنیک های بهبود تصویر علاوه بر بهبود تجربه بصری منجر به اتکاپذیری سیستم بینایی ماشین میشود.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به عنوان یک مساله کلاسیک در حوزه پردازش تصویر، بهبود کیفیت تصاویر کم نور به مدت طولانی مورد مطالعه قرار گرفته است و روش های متعددی برای بهبود این درسته از تصاویر مورد استفاده قرار گرفته است که به چند مورد از آنها در بخش دوم مقاله ارجاع شده است.</a:t>
            </a:r>
          </a:p>
        </p:txBody>
      </p:sp>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r>
              <a:rPr lang="fa-IR" spc="-150" dirty="0">
                <a:latin typeface="Adobe Arabic" panose="02040503050201020203" pitchFamily="18" charset="-78"/>
                <a:cs typeface="Adobe Arabic" panose="02040503050201020203" pitchFamily="18" charset="-78"/>
              </a:rPr>
              <a:t>مقدمه</a:t>
            </a:r>
            <a:endParaRPr lang="en-GB" spc="-15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411459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777399" y="2019631"/>
                <a:ext cx="11002962" cy="4531043"/>
              </a:xfrm>
            </p:spPr>
            <p:txBody>
              <a:bodyPr>
                <a:normAutofit/>
              </a:bodyPr>
              <a:lstStyle/>
              <a:p>
                <a:pPr algn="just" rtl="1">
                  <a:lnSpc>
                    <a:spcPct val="120000"/>
                  </a:lnSpc>
                  <a:spcBef>
                    <a:spcPts val="1200"/>
                  </a:spcBef>
                </a:pPr>
                <a:endParaRPr lang="fa-IR" sz="2000" dirty="0">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این تئوری تصویر را به عنوان یک تابع دو بعدی در نظر میگیرد که میزان روشنایی آن در هر پیکسل از ضرب مولفه روشنایی محیط در مولفه بازتاب به دست می آید.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میزان روشنایی به منبع نور وابسته است و خطوط طیف آن در دامنه فرکانس، در فرکانس های پایین متمرکزند که نشان دهنده شرایط محیطی تصویربرداری است.</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میران بازتاب به بازتاب شی از نور دریافتی از محیط وابسته است و خطوط طیف آن در دامنه فرکانس، در فرکانس های بالا متمرکزند که نشان دهنده مشخصات و جزئیات خود شی است.</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پس اگر روشی باشد که مولفه ی </a:t>
                </a:r>
                <a14:m>
                  <m:oMath xmlns:m="http://schemas.openxmlformats.org/officeDocument/2006/math">
                    <m:r>
                      <a:rPr lang="en-US" sz="2000" b="0" i="1" smtClean="0">
                        <a:latin typeface="Cambria Math" panose="02040503050406030204" pitchFamily="18" charset="0"/>
                        <a:cs typeface="IRANSans" panose="02040503050201020203" pitchFamily="18" charset="-78"/>
                      </a:rPr>
                      <m:t>𝐼</m:t>
                    </m:r>
                    <m:d>
                      <m:dPr>
                        <m:ctrlPr>
                          <a:rPr lang="en-US" sz="2000" b="0" i="1" smtClean="0">
                            <a:latin typeface="Cambria Math" panose="02040503050406030204" pitchFamily="18" charset="0"/>
                            <a:cs typeface="IRANSans" panose="02040503050201020203" pitchFamily="18" charset="-78"/>
                          </a:rPr>
                        </m:ctrlPr>
                      </m:dPr>
                      <m:e>
                        <m:r>
                          <a:rPr lang="en-US" sz="2000" b="0" i="1" smtClean="0">
                            <a:latin typeface="Cambria Math" panose="02040503050406030204" pitchFamily="18" charset="0"/>
                            <a:cs typeface="IRANSans" panose="02040503050201020203" pitchFamily="18" charset="-78"/>
                          </a:rPr>
                          <m:t>𝑥</m:t>
                        </m:r>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𝑦</m:t>
                        </m:r>
                      </m:e>
                    </m:d>
                  </m:oMath>
                </a14:m>
                <a:r>
                  <a:rPr lang="fa-IR" sz="2000" dirty="0">
                    <a:latin typeface="Adobe Arabic" panose="02040503050201020203" pitchFamily="18" charset="-78"/>
                    <a:cs typeface="Adobe Arabic" panose="02040503050201020203" pitchFamily="18" charset="-78"/>
                  </a:rPr>
                  <a:t> را از روی </a:t>
                </a:r>
                <a14:m>
                  <m:oMath xmlns:m="http://schemas.openxmlformats.org/officeDocument/2006/math">
                    <m:r>
                      <a:rPr lang="en-US" sz="2000" b="0" i="1" smtClean="0">
                        <a:latin typeface="Cambria Math" panose="02040503050406030204" pitchFamily="18" charset="0"/>
                        <a:cs typeface="IRANSans" panose="02040503050201020203" pitchFamily="18" charset="-78"/>
                      </a:rPr>
                      <m:t>𝐹</m:t>
                    </m:r>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𝑥</m:t>
                    </m:r>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𝑦</m:t>
                    </m:r>
                    <m:r>
                      <a:rPr lang="en-US" sz="2000" b="0" i="1" smtClean="0">
                        <a:latin typeface="Cambria Math" panose="02040503050406030204" pitchFamily="18" charset="0"/>
                        <a:cs typeface="IRANSans" panose="02040503050201020203" pitchFamily="18" charset="-78"/>
                      </a:rPr>
                      <m:t>)</m:t>
                    </m:r>
                  </m:oMath>
                </a14:m>
                <a:r>
                  <a:rPr lang="fa-IR" sz="2000" dirty="0">
                    <a:latin typeface="Adobe Arabic" panose="02040503050201020203" pitchFamily="18" charset="-78"/>
                    <a:cs typeface="Adobe Arabic" panose="02040503050201020203" pitchFamily="18" charset="-78"/>
                  </a:rPr>
                  <a:t> تخمین بزند و بازتاب را از روشنایی جدا کند میتوانیم شدت مولفه ی روشنایی را تغییر دهیم و بدون تغییر شکل تصویر به هدف بهبود تصویر نزدیک شویم.</a:t>
                </a:r>
              </a:p>
              <a:p>
                <a:pPr marL="0" indent="0" algn="just" rtl="1">
                  <a:lnSpc>
                    <a:spcPct val="120000"/>
                  </a:lnSpc>
                  <a:spcBef>
                    <a:spcPts val="1200"/>
                  </a:spcBef>
                  <a:buNone/>
                </a:pPr>
                <a:endParaRPr lang="en-GB" sz="2000" dirty="0">
                  <a:latin typeface="Adobe Arabic" panose="02040503050201020203" pitchFamily="18" charset="-78"/>
                  <a:cs typeface="Adobe Arabic" panose="02040503050201020203" pitchFamily="18" charset="-78"/>
                </a:endParaRPr>
              </a:p>
            </p:txBody>
          </p:sp>
        </mc:Choice>
        <mc:Fallback xmlns="">
          <p:sp>
            <p:nvSpPr>
              <p:cNvPr id="2" name="Content Placeholder 1">
                <a:extLst>
                  <a:ext uri="{FF2B5EF4-FFF2-40B4-BE49-F238E27FC236}">
                    <a16:creationId xmlns:a16="http://schemas.microsoft.com/office/drawing/2014/main" id="{CC757F03-1965-41DC-8A57-AF0211AA6E99}"/>
                  </a:ext>
                </a:extLst>
              </p:cNvPr>
              <p:cNvSpPr>
                <a:spLocks noGrp="1" noRot="1" noChangeAspect="1" noMove="1" noResize="1" noEditPoints="1" noAdjustHandles="1" noChangeArrowheads="1" noChangeShapeType="1" noTextEdit="1"/>
              </p:cNvSpPr>
              <p:nvPr>
                <p:ph idx="1"/>
              </p:nvPr>
            </p:nvSpPr>
            <p:spPr>
              <a:xfrm>
                <a:off x="777399" y="2019631"/>
                <a:ext cx="11002962" cy="4531043"/>
              </a:xfrm>
              <a:blipFill>
                <a:blip r:embed="rId2"/>
                <a:stretch>
                  <a:fillRect l="-1109" r="-610"/>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a:r>
              <a:rPr lang="fa-IR" spc="0" dirty="0">
                <a:latin typeface="Adobe Arabic" panose="02040503050201020203" pitchFamily="18" charset="-78"/>
                <a:cs typeface="Adobe Arabic" panose="02040503050201020203" pitchFamily="18" charset="-78"/>
              </a:rPr>
              <a:t>تئوری روشنایی-بازتاب</a:t>
            </a:r>
            <a:endParaRPr lang="en-GB" spc="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pPr/>
              <a:t>3</a:t>
            </a:fld>
            <a:endParaRPr lang="en-US" dirty="0"/>
          </a:p>
        </p:txBody>
      </p:sp>
      <p:pic>
        <p:nvPicPr>
          <p:cNvPr id="7" name="Picture 6">
            <a:extLst>
              <a:ext uri="{FF2B5EF4-FFF2-40B4-BE49-F238E27FC236}">
                <a16:creationId xmlns:a16="http://schemas.microsoft.com/office/drawing/2014/main" id="{EA33D978-F3FE-43B4-A5F7-B0293D44919D}"/>
              </a:ext>
            </a:extLst>
          </p:cNvPr>
          <p:cNvPicPr>
            <a:picLocks noChangeAspect="1"/>
          </p:cNvPicPr>
          <p:nvPr/>
        </p:nvPicPr>
        <p:blipFill>
          <a:blip r:embed="rId3"/>
          <a:stretch>
            <a:fillRect/>
          </a:stretch>
        </p:blipFill>
        <p:spPr>
          <a:xfrm>
            <a:off x="86155" y="130794"/>
            <a:ext cx="5560287" cy="2175084"/>
          </a:xfrm>
          <a:prstGeom prst="rect">
            <a:avLst/>
          </a:prstGeom>
        </p:spPr>
      </p:pic>
      <p:pic>
        <p:nvPicPr>
          <p:cNvPr id="11" name="Picture 10">
            <a:extLst>
              <a:ext uri="{FF2B5EF4-FFF2-40B4-BE49-F238E27FC236}">
                <a16:creationId xmlns:a16="http://schemas.microsoft.com/office/drawing/2014/main" id="{E2529CD2-6C4F-40C1-84D6-4A51577F6315}"/>
              </a:ext>
            </a:extLst>
          </p:cNvPr>
          <p:cNvPicPr>
            <a:picLocks noChangeAspect="1"/>
          </p:cNvPicPr>
          <p:nvPr/>
        </p:nvPicPr>
        <p:blipFill>
          <a:blip r:embed="rId4"/>
          <a:stretch>
            <a:fillRect/>
          </a:stretch>
        </p:blipFill>
        <p:spPr>
          <a:xfrm>
            <a:off x="2016077" y="272712"/>
            <a:ext cx="2047040" cy="342314"/>
          </a:xfrm>
          <a:prstGeom prst="rect">
            <a:avLst/>
          </a:prstGeom>
        </p:spPr>
      </p:pic>
    </p:spTree>
    <p:extLst>
      <p:ext uri="{BB962C8B-B14F-4D97-AF65-F5344CB8AC3E}">
        <p14:creationId xmlns:p14="http://schemas.microsoft.com/office/powerpoint/2010/main" val="1938674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6B5CEBA-B3F4-4DE5-9950-102C0635C5AD}"/>
              </a:ext>
            </a:extLst>
          </p:cNvPr>
          <p:cNvSpPr>
            <a:spLocks noGrp="1"/>
          </p:cNvSpPr>
          <p:nvPr>
            <p:ph type="sldNum" sz="quarter" idx="11"/>
          </p:nvPr>
        </p:nvSpPr>
        <p:spPr/>
        <p:txBody>
          <a:bodyPr/>
          <a:lstStyle/>
          <a:p>
            <a:fld id="{8C2E478F-E849-4A8C-AF1F-CBCC78A7CBFA}" type="slidenum">
              <a:rPr lang="en-US" smtClean="0"/>
              <a:pPr/>
              <a:t>4</a:t>
            </a:fld>
            <a:endParaRPr lang="en-US" dirty="0"/>
          </a:p>
        </p:txBody>
      </p:sp>
      <p:sp>
        <p:nvSpPr>
          <p:cNvPr id="14" name="Title 2">
            <a:extLst>
              <a:ext uri="{FF2B5EF4-FFF2-40B4-BE49-F238E27FC236}">
                <a16:creationId xmlns:a16="http://schemas.microsoft.com/office/drawing/2014/main" id="{E56FE2A5-F76F-4A24-B10C-61C84E63D61F}"/>
              </a:ext>
            </a:extLst>
          </p:cNvPr>
          <p:cNvSpPr>
            <a:spLocks noGrp="1"/>
          </p:cNvSpPr>
          <p:nvPr>
            <p:ph type="title"/>
          </p:nvPr>
        </p:nvSpPr>
        <p:spPr>
          <a:xfrm>
            <a:off x="594519" y="198782"/>
            <a:ext cx="11002962" cy="990255"/>
          </a:xfrm>
        </p:spPr>
        <p:txBody>
          <a:bodyPr/>
          <a:lstStyle/>
          <a:p>
            <a:pPr rtl="1"/>
            <a:r>
              <a:rPr lang="fa-IR" spc="0" dirty="0">
                <a:latin typeface="Adobe Arabic" panose="02040503050201020203" pitchFamily="18" charset="-78"/>
                <a:cs typeface="Adobe Arabic" panose="02040503050201020203" pitchFamily="18" charset="-78"/>
              </a:rPr>
              <a:t>مراحل پیشنهادی</a:t>
            </a:r>
            <a:endParaRPr lang="en-GB" spc="0" dirty="0">
              <a:latin typeface="Adobe Arabic" panose="02040503050201020203" pitchFamily="18" charset="-78"/>
              <a:cs typeface="Adobe Arabic" panose="02040503050201020203" pitchFamily="18" charset="-78"/>
            </a:endParaRPr>
          </a:p>
        </p:txBody>
      </p:sp>
      <p:pic>
        <p:nvPicPr>
          <p:cNvPr id="3" name="Picture 2">
            <a:extLst>
              <a:ext uri="{FF2B5EF4-FFF2-40B4-BE49-F238E27FC236}">
                <a16:creationId xmlns:a16="http://schemas.microsoft.com/office/drawing/2014/main" id="{A28733AC-79BD-44D5-AB9E-03B9D44FE464}"/>
              </a:ext>
            </a:extLst>
          </p:cNvPr>
          <p:cNvPicPr>
            <a:picLocks noChangeAspect="1"/>
          </p:cNvPicPr>
          <p:nvPr/>
        </p:nvPicPr>
        <p:blipFill>
          <a:blip r:embed="rId2"/>
          <a:stretch>
            <a:fillRect/>
          </a:stretch>
        </p:blipFill>
        <p:spPr>
          <a:xfrm>
            <a:off x="1656730" y="1814287"/>
            <a:ext cx="8878539" cy="3229426"/>
          </a:xfrm>
          <a:prstGeom prst="rect">
            <a:avLst/>
          </a:prstGeom>
        </p:spPr>
      </p:pic>
    </p:spTree>
    <p:extLst>
      <p:ext uri="{BB962C8B-B14F-4D97-AF65-F5344CB8AC3E}">
        <p14:creationId xmlns:p14="http://schemas.microsoft.com/office/powerpoint/2010/main" val="1641023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777399" y="1566407"/>
            <a:ext cx="11002962" cy="4984268"/>
          </a:xfrm>
        </p:spPr>
        <p:txBody>
          <a:bodyPr>
            <a:normAutofit/>
          </a:bodyPr>
          <a:lstStyle/>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ابتدا تبدیل از </a:t>
            </a:r>
            <a:r>
              <a:rPr lang="en-US" sz="2000" dirty="0">
                <a:latin typeface="Adobe Arabic" panose="02040503050201020203" pitchFamily="18" charset="-78"/>
                <a:cs typeface="Adobe Arabic" panose="02040503050201020203" pitchFamily="18" charset="-78"/>
              </a:rPr>
              <a:t>RGB</a:t>
            </a:r>
            <a:r>
              <a:rPr lang="fa-IR" sz="2000" dirty="0">
                <a:latin typeface="Adobe Arabic" panose="02040503050201020203" pitchFamily="18" charset="-78"/>
                <a:cs typeface="Adobe Arabic" panose="02040503050201020203" pitchFamily="18" charset="-78"/>
              </a:rPr>
              <a:t> به </a:t>
            </a:r>
            <a:r>
              <a:rPr lang="en-US" sz="2000" dirty="0">
                <a:latin typeface="Adobe Arabic" panose="02040503050201020203" pitchFamily="18" charset="-78"/>
                <a:cs typeface="Adobe Arabic" panose="02040503050201020203" pitchFamily="18" charset="-78"/>
              </a:rPr>
              <a:t>HSV</a:t>
            </a:r>
            <a:r>
              <a:rPr lang="fa-IR" sz="2000" dirty="0">
                <a:latin typeface="Adobe Arabic" panose="02040503050201020203" pitchFamily="18" charset="-78"/>
                <a:cs typeface="Adobe Arabic" panose="02040503050201020203" pitchFamily="18" charset="-78"/>
              </a:rPr>
              <a:t> انجام میشود.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در صورت انجام عمل بهبود تصویر روی صفحات رنگ قرمز، سبز و آبی لزومی ندارد که تصویر حاصل شده اصلاح شده باشند. زیرا به دلیل اعمال جداگانه الگوریتم روی صفحات رو نهایت معمولا تصویر تخریب شده ای خواهیم داشت که شامل ناپیوستگی است.</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چشم انسان بیشتر از همه به شدت رنگ (</a:t>
            </a:r>
            <a:r>
              <a:rPr lang="en-US" sz="2000" dirty="0">
                <a:latin typeface="Adobe Arabic" panose="02040503050201020203" pitchFamily="18" charset="-78"/>
                <a:cs typeface="Adobe Arabic" panose="02040503050201020203" pitchFamily="18" charset="-78"/>
              </a:rPr>
              <a:t>Brightness</a:t>
            </a:r>
            <a:r>
              <a:rPr lang="fa-IR" sz="2000" dirty="0">
                <a:latin typeface="Adobe Arabic" panose="02040503050201020203" pitchFamily="18" charset="-78"/>
                <a:cs typeface="Adobe Arabic" panose="02040503050201020203" pitchFamily="18" charset="-78"/>
              </a:rPr>
              <a:t>) حساس است و ما میخواهیم شدت رنگ را دستکاری کنیم. </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 بهترین فضا برای اینکار </a:t>
            </a:r>
            <a:r>
              <a:rPr lang="en-US" sz="2000" dirty="0">
                <a:latin typeface="Adobe Arabic" panose="02040503050201020203" pitchFamily="18" charset="-78"/>
                <a:cs typeface="Adobe Arabic" panose="02040503050201020203" pitchFamily="18" charset="-78"/>
              </a:rPr>
              <a:t>HSV</a:t>
            </a:r>
            <a:r>
              <a:rPr lang="fa-IR" sz="2000" dirty="0">
                <a:latin typeface="Adobe Arabic" panose="02040503050201020203" pitchFamily="18" charset="-78"/>
                <a:cs typeface="Adobe Arabic" panose="02040503050201020203" pitchFamily="18" charset="-78"/>
              </a:rPr>
              <a:t> است زیرا در این فضا مولفه های </a:t>
            </a:r>
            <a:r>
              <a:rPr lang="en-US" sz="2000" dirty="0">
                <a:latin typeface="Adobe Arabic" panose="02040503050201020203" pitchFamily="18" charset="-78"/>
                <a:cs typeface="Adobe Arabic" panose="02040503050201020203" pitchFamily="18" charset="-78"/>
              </a:rPr>
              <a:t>Hue</a:t>
            </a:r>
            <a:r>
              <a:rPr lang="fa-IR" sz="2000" dirty="0">
                <a:latin typeface="Adobe Arabic" panose="02040503050201020203" pitchFamily="18" charset="-78"/>
                <a:cs typeface="Adobe Arabic" panose="02040503050201020203" pitchFamily="18" charset="-78"/>
              </a:rPr>
              <a:t> و </a:t>
            </a:r>
            <a:r>
              <a:rPr lang="en-US" sz="2000" dirty="0">
                <a:latin typeface="Adobe Arabic" panose="02040503050201020203" pitchFamily="18" charset="-78"/>
                <a:cs typeface="Adobe Arabic" panose="02040503050201020203" pitchFamily="18" charset="-78"/>
              </a:rPr>
              <a:t>Saturation</a:t>
            </a:r>
            <a:r>
              <a:rPr lang="fa-IR" sz="2000" dirty="0">
                <a:latin typeface="Adobe Arabic" panose="02040503050201020203" pitchFamily="18" charset="-78"/>
                <a:cs typeface="Adobe Arabic" panose="02040503050201020203" pitchFamily="18" charset="-78"/>
              </a:rPr>
              <a:t> و </a:t>
            </a:r>
            <a:r>
              <a:rPr lang="en-US" sz="2000" dirty="0">
                <a:latin typeface="Adobe Arabic" panose="02040503050201020203" pitchFamily="18" charset="-78"/>
                <a:cs typeface="Adobe Arabic" panose="02040503050201020203" pitchFamily="18" charset="-78"/>
              </a:rPr>
              <a:t>Brightness</a:t>
            </a:r>
            <a:r>
              <a:rPr lang="fa-IR" sz="2000" dirty="0">
                <a:latin typeface="Adobe Arabic" panose="02040503050201020203" pitchFamily="18" charset="-78"/>
                <a:cs typeface="Adobe Arabic" panose="02040503050201020203" pitchFamily="18" charset="-78"/>
              </a:rPr>
              <a:t> از هم جدا میشوند . میتوانیم الگوریتم را روی این صفحه اعمال کنیم و نتیجه ای که به دست می آید کلیت تصویر را حفظ میکند و فقط بهبود را روی مولفه ی شدت روشنایی (</a:t>
            </a:r>
            <a:r>
              <a:rPr lang="en-US" sz="2000" dirty="0">
                <a:latin typeface="Adobe Arabic" panose="02040503050201020203" pitchFamily="18" charset="-78"/>
                <a:cs typeface="Adobe Arabic" panose="02040503050201020203" pitchFamily="18" charset="-78"/>
              </a:rPr>
              <a:t>Brightness</a:t>
            </a:r>
            <a:r>
              <a:rPr lang="fa-IR" sz="2000" dirty="0">
                <a:latin typeface="Adobe Arabic" panose="02040503050201020203" pitchFamily="18" charset="-78"/>
                <a:cs typeface="Adobe Arabic" panose="02040503050201020203" pitchFamily="18" charset="-78"/>
              </a:rPr>
              <a:t>) انجام میدهد.</a:t>
            </a:r>
            <a:endParaRPr lang="en-US" sz="2000" dirty="0">
              <a:latin typeface="Adobe Arabic" panose="02040503050201020203" pitchFamily="18" charset="-78"/>
              <a:cs typeface="Adobe Arabic" panose="02040503050201020203" pitchFamily="18" charset="-78"/>
            </a:endParaRPr>
          </a:p>
        </p:txBody>
      </p:sp>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a:r>
              <a:rPr lang="fa-IR" spc="0" dirty="0">
                <a:latin typeface="Adobe Arabic" panose="02040503050201020203" pitchFamily="18" charset="-78"/>
                <a:cs typeface="Adobe Arabic" panose="02040503050201020203" pitchFamily="18" charset="-78"/>
              </a:rPr>
              <a:t>روش پیشنهادی(مرحله اول-تبدیل فضا)</a:t>
            </a:r>
            <a:endParaRPr lang="en-GB" spc="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pPr/>
              <a:t>5</a:t>
            </a:fld>
            <a:endParaRPr lang="en-US" dirty="0"/>
          </a:p>
        </p:txBody>
      </p:sp>
    </p:spTree>
    <p:extLst>
      <p:ext uri="{BB962C8B-B14F-4D97-AF65-F5344CB8AC3E}">
        <p14:creationId xmlns:p14="http://schemas.microsoft.com/office/powerpoint/2010/main" val="4275906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777399" y="1566407"/>
            <a:ext cx="11002962" cy="4984268"/>
          </a:xfrm>
        </p:spPr>
        <p:txBody>
          <a:bodyPr>
            <a:noAutofit/>
          </a:bodyPr>
          <a:lstStyle/>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چون تابع گوسین چند مقیاسی میتواند به شکل کارا رنج پویا را فشرده بکند و مولفه ی روشنایی را با دقت بالایی تخمین بزند از این روش برای استخراج مولفه ی روشنایی تصاویر با نور غیر یکنواخت استفاده میشود.</a:t>
            </a:r>
            <a:endParaRPr lang="fa-IR" sz="2000" dirty="0">
              <a:solidFill>
                <a:schemeClr val="accent2">
                  <a:lumMod val="75000"/>
                </a:schemeClr>
              </a:solidFill>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با انجام عمل کانوولوشن مولفه ی شدت تصویر و تابع گوسین تخمینی از مولفه روشنایی خواهیم داشت.</a:t>
            </a:r>
            <a:endParaRPr lang="fa-IR" sz="2000" dirty="0">
              <a:solidFill>
                <a:schemeClr val="accent2">
                  <a:lumMod val="75000"/>
                </a:schemeClr>
              </a:solidFill>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منظور از تابع گوسین چند مقیاسی این است که بین چند تصویر حاصل از کانوولوشن تصویر اصلی و توابع گوسین با پارامتر های مختلف میانگین وزن دار بگیریم.</a:t>
            </a:r>
          </a:p>
          <a:p>
            <a:pPr marL="0" indent="0" algn="just">
              <a:lnSpc>
                <a:spcPct val="120000"/>
              </a:lnSpc>
              <a:spcBef>
                <a:spcPts val="1200"/>
              </a:spcBef>
              <a:buNone/>
            </a:pPr>
            <a:endParaRPr lang="fa-IR" sz="2000" dirty="0">
              <a:latin typeface="Adobe Arabic" panose="02040503050201020203" pitchFamily="18" charset="-78"/>
              <a:cs typeface="Adobe Arabic" panose="02040503050201020203" pitchFamily="18" charset="-78"/>
            </a:endParaRPr>
          </a:p>
        </p:txBody>
      </p:sp>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rtl="1"/>
            <a:r>
              <a:rPr lang="fa-IR" spc="0" dirty="0">
                <a:latin typeface="Adobe Arabic" panose="02040503050201020203" pitchFamily="18" charset="-78"/>
                <a:cs typeface="Adobe Arabic" panose="02040503050201020203" pitchFamily="18" charset="-78"/>
              </a:rPr>
              <a:t>روش پیشنهادی(مرحله دوم- تخمین مولفه ی روشنایی)</a:t>
            </a:r>
            <a:endParaRPr lang="en-GB" spc="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pPr/>
              <a:t>6</a:t>
            </a:fld>
            <a:endParaRPr lang="en-US" dirty="0"/>
          </a:p>
        </p:txBody>
      </p:sp>
      <p:pic>
        <p:nvPicPr>
          <p:cNvPr id="6" name="Picture 5">
            <a:extLst>
              <a:ext uri="{FF2B5EF4-FFF2-40B4-BE49-F238E27FC236}">
                <a16:creationId xmlns:a16="http://schemas.microsoft.com/office/drawing/2014/main" id="{B4321D9F-754F-4EC2-9DD6-AB51E8B1F803}"/>
              </a:ext>
            </a:extLst>
          </p:cNvPr>
          <p:cNvPicPr>
            <a:picLocks noChangeAspect="1"/>
          </p:cNvPicPr>
          <p:nvPr/>
        </p:nvPicPr>
        <p:blipFill>
          <a:blip r:embed="rId2"/>
          <a:stretch>
            <a:fillRect/>
          </a:stretch>
        </p:blipFill>
        <p:spPr>
          <a:xfrm>
            <a:off x="4004661" y="3904802"/>
            <a:ext cx="4548437" cy="2645873"/>
          </a:xfrm>
          <a:prstGeom prst="rect">
            <a:avLst/>
          </a:prstGeom>
        </p:spPr>
      </p:pic>
    </p:spTree>
    <p:extLst>
      <p:ext uri="{BB962C8B-B14F-4D97-AF65-F5344CB8AC3E}">
        <p14:creationId xmlns:p14="http://schemas.microsoft.com/office/powerpoint/2010/main" val="2507208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777399" y="1566407"/>
                <a:ext cx="11002962" cy="4984268"/>
              </a:xfrm>
            </p:spPr>
            <p:txBody>
              <a:bodyPr>
                <a:normAutofit/>
              </a:bodyPr>
              <a:lstStyle/>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پس از اینکه مولفه روشنایی تصویر استخراج شد، تابع بهبود روشنایی میتواند بر اساس توزیع مولفه ی روشنایی ساخته شود. مقادیر شدت روشنایی بخش های بیش از حد پرنور کاهش می یابد و برای بخش های بیش از حد کم نور افزایش خواهد یافت.</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برای رسیدن به این نتیجه این مقاله روشی بر پایه ی قانون </a:t>
                </a:r>
                <a:r>
                  <a:rPr lang="en-US" sz="2000" dirty="0">
                    <a:latin typeface="Adobe Arabic" panose="02040503050201020203" pitchFamily="18" charset="-78"/>
                    <a:cs typeface="Adobe Arabic" panose="02040503050201020203" pitchFamily="18" charset="-78"/>
                  </a:rPr>
                  <a:t>Weber-Fechner</a:t>
                </a:r>
                <a:r>
                  <a:rPr lang="fa-IR" sz="2000" dirty="0">
                    <a:latin typeface="Adobe Arabic" panose="02040503050201020203" pitchFamily="18" charset="-78"/>
                    <a:cs typeface="Adobe Arabic" panose="02040503050201020203" pitchFamily="18" charset="-78"/>
                  </a:rPr>
                  <a:t> پیشنهاد میکند. که به شکل تطبیقی پارامتر های تابع تصحیح را بر اساس توزیع روشنایی تصویر تغییر می دهد.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بر اساس قانون </a:t>
                </a:r>
                <a:r>
                  <a:rPr lang="en-US" sz="2000" dirty="0">
                    <a:latin typeface="Adobe Arabic" panose="02040503050201020203" pitchFamily="18" charset="-78"/>
                    <a:cs typeface="Adobe Arabic" panose="02040503050201020203" pitchFamily="18" charset="-78"/>
                  </a:rPr>
                  <a:t>Weber-Fechner</a:t>
                </a:r>
                <a:r>
                  <a:rPr lang="fa-IR" sz="2000" dirty="0">
                    <a:latin typeface="Adobe Arabic" panose="02040503050201020203" pitchFamily="18" charset="-78"/>
                    <a:cs typeface="Adobe Arabic" panose="02040503050201020203" pitchFamily="18" charset="-78"/>
                  </a:rPr>
                  <a:t> روشنایی ذهنی که توسط چشم انسان درک میشود با روشنایی واقعی رابطه ای به شکل </a:t>
                </a:r>
                <a14:m>
                  <m:oMath xmlns:m="http://schemas.openxmlformats.org/officeDocument/2006/math">
                    <m:sSubSup>
                      <m:sSubSupPr>
                        <m:ctrlPr>
                          <a:rPr lang="fa-IR" sz="2000" i="1" smtClean="0">
                            <a:latin typeface="Cambria Math" panose="02040503050406030204" pitchFamily="18" charset="0"/>
                            <a:cs typeface="IRANSans" panose="02040503050201020203" pitchFamily="18" charset="-78"/>
                          </a:rPr>
                        </m:ctrlPr>
                      </m:sSubSup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up>
                        <m:r>
                          <a:rPr lang="en-US" sz="2000" b="0" i="1" smtClean="0">
                            <a:latin typeface="Cambria Math" panose="02040503050406030204" pitchFamily="18" charset="0"/>
                            <a:cs typeface="IRANSans" panose="02040503050201020203" pitchFamily="18" charset="-78"/>
                          </a:rPr>
                          <m:t>′</m:t>
                        </m:r>
                      </m:sup>
                    </m:sSubSup>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𝛽</m:t>
                    </m:r>
                    <m:func>
                      <m:funcPr>
                        <m:ctrlPr>
                          <a:rPr lang="en-US" sz="2000" b="0" i="1" smtClean="0">
                            <a:latin typeface="Cambria Math" panose="02040503050406030204" pitchFamily="18" charset="0"/>
                            <a:cs typeface="IRANSans" panose="02040503050201020203" pitchFamily="18" charset="-78"/>
                          </a:rPr>
                        </m:ctrlPr>
                      </m:funcPr>
                      <m:fName>
                        <m:r>
                          <m:rPr>
                            <m:sty m:val="p"/>
                          </m:rPr>
                          <a:rPr lang="en-US" sz="2000" b="0" i="0" smtClean="0">
                            <a:latin typeface="Cambria Math" panose="02040503050406030204" pitchFamily="18" charset="0"/>
                            <a:cs typeface="IRANSans" panose="02040503050201020203" pitchFamily="18" charset="-78"/>
                          </a:rPr>
                          <m:t>lg</m:t>
                        </m:r>
                      </m:fName>
                      <m:e>
                        <m:d>
                          <m:dPr>
                            <m:ctrlPr>
                              <a:rPr lang="en-US" sz="2000" b="0" i="1" smtClean="0">
                                <a:latin typeface="Cambria Math" panose="02040503050406030204" pitchFamily="18" charset="0"/>
                                <a:cs typeface="IRANSans" panose="02040503050201020203" pitchFamily="18" charset="-78"/>
                              </a:rPr>
                            </m:ctrlPr>
                          </m:dPr>
                          <m:e>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Sub>
                          </m:e>
                        </m:d>
                      </m:e>
                    </m:func>
                    <m:r>
                      <a:rPr lang="en-US" sz="2000" b="0" i="1" smtClean="0">
                        <a:latin typeface="Cambria Math" panose="02040503050406030204" pitchFamily="18" charset="0"/>
                        <a:cs typeface="IRANSans" panose="02040503050201020203" pitchFamily="18" charset="-78"/>
                      </a:rPr>
                      <m:t>+</m:t>
                    </m:r>
                    <m:sSub>
                      <m:sSubPr>
                        <m:ctrlPr>
                          <a:rPr lang="en-US" sz="2000" b="0" i="1" smtClean="0">
                            <a:latin typeface="Cambria Math" panose="02040503050406030204" pitchFamily="18" charset="0"/>
                            <a:cs typeface="IRANSans" panose="02040503050201020203" pitchFamily="18" charset="-78"/>
                          </a:rPr>
                        </m:ctrlPr>
                      </m:sSubPr>
                      <m:e>
                        <m:r>
                          <a:rPr lang="en-US" sz="2000" i="1">
                            <a:latin typeface="Cambria Math" panose="02040503050406030204" pitchFamily="18" charset="0"/>
                            <a:cs typeface="IRANSans" panose="02040503050201020203" pitchFamily="18" charset="-78"/>
                          </a:rPr>
                          <m:t>𝛽</m:t>
                        </m:r>
                      </m:e>
                      <m:sub>
                        <m:r>
                          <a:rPr lang="en-US" sz="2000" b="0" i="1" smtClean="0">
                            <a:latin typeface="Cambria Math" panose="02040503050406030204" pitchFamily="18" charset="0"/>
                            <a:cs typeface="IRANSans" panose="02040503050201020203" pitchFamily="18" charset="-78"/>
                          </a:rPr>
                          <m:t>0</m:t>
                        </m:r>
                      </m:sub>
                    </m:sSub>
                  </m:oMath>
                </a14:m>
                <a:r>
                  <a:rPr lang="fa-IR" sz="2000" dirty="0">
                    <a:latin typeface="Adobe Arabic" panose="02040503050201020203" pitchFamily="18" charset="-78"/>
                    <a:cs typeface="Adobe Arabic" panose="02040503050201020203" pitchFamily="18" charset="-78"/>
                  </a:rPr>
                  <a:t> زیر دارد.</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برای جلوگیری از بار محاسباتی زیاد، ما تابع </a:t>
                </a:r>
                <a14:m>
                  <m:oMath xmlns:m="http://schemas.openxmlformats.org/officeDocument/2006/math">
                    <m:sSubSup>
                      <m:sSubSupPr>
                        <m:ctrlPr>
                          <a:rPr lang="fa-IR" sz="2000" i="1" smtClean="0">
                            <a:latin typeface="Cambria Math" panose="02040503050406030204" pitchFamily="18" charset="0"/>
                            <a:cs typeface="IRANSans" panose="02040503050201020203" pitchFamily="18" charset="-78"/>
                          </a:rPr>
                        </m:ctrlPr>
                      </m:sSubSup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up>
                        <m:r>
                          <a:rPr lang="en-US" sz="2000" b="0" i="1" smtClean="0">
                            <a:latin typeface="Cambria Math" panose="02040503050406030204" pitchFamily="18" charset="0"/>
                            <a:cs typeface="IRANSans" panose="02040503050201020203" pitchFamily="18" charset="-78"/>
                          </a:rPr>
                          <m:t>′</m:t>
                        </m:r>
                      </m:sup>
                    </m:sSubSup>
                    <m:r>
                      <a:rPr lang="en-US" sz="2000" b="0" i="1" smtClean="0">
                        <a:latin typeface="Cambria Math" panose="02040503050406030204" pitchFamily="18" charset="0"/>
                        <a:cs typeface="IRANSans" panose="02040503050201020203" pitchFamily="18" charset="-78"/>
                      </a:rPr>
                      <m:t>= </m:t>
                    </m:r>
                    <m:f>
                      <m:fPr>
                        <m:ctrlPr>
                          <a:rPr lang="en-US" sz="2000" b="0" i="1" smtClean="0">
                            <a:latin typeface="Cambria Math" panose="02040503050406030204" pitchFamily="18" charset="0"/>
                            <a:cs typeface="IRANSans" panose="02040503050201020203" pitchFamily="18" charset="-78"/>
                          </a:rPr>
                        </m:ctrlPr>
                      </m:fPr>
                      <m:num>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Sub>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255</m:t>
                        </m:r>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𝑘</m:t>
                        </m:r>
                        <m:r>
                          <a:rPr lang="en-US" sz="2000" b="0" i="1" smtClean="0">
                            <a:latin typeface="Cambria Math" panose="02040503050406030204" pitchFamily="18" charset="0"/>
                            <a:cs typeface="IRANSans" panose="02040503050201020203" pitchFamily="18" charset="-78"/>
                          </a:rPr>
                          <m:t>)</m:t>
                        </m:r>
                      </m:num>
                      <m:den>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Sub>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𝑘</m:t>
                        </m:r>
                      </m:den>
                    </m:f>
                  </m:oMath>
                </a14:m>
                <a:r>
                  <a:rPr lang="fa-IR" sz="2000" dirty="0">
                    <a:latin typeface="Adobe Arabic" panose="02040503050201020203" pitchFamily="18" charset="-78"/>
                    <a:cs typeface="Adobe Arabic" panose="02040503050201020203" pitchFamily="18" charset="-78"/>
                  </a:rPr>
                  <a:t> را بر تابع ساخته شده بر اساس قانون گفته شده </a:t>
                </a:r>
                <a:r>
                  <a:rPr lang="en-US" sz="2000" dirty="0">
                    <a:latin typeface="Adobe Arabic" panose="02040503050201020203" pitchFamily="18" charset="-78"/>
                    <a:cs typeface="Adobe Arabic" panose="02040503050201020203" pitchFamily="18" charset="-78"/>
                  </a:rPr>
                  <a:t>fit</a:t>
                </a:r>
                <a:r>
                  <a:rPr lang="fa-IR" sz="2000" dirty="0">
                    <a:latin typeface="Adobe Arabic" panose="02040503050201020203" pitchFamily="18" charset="-78"/>
                    <a:cs typeface="Adobe Arabic" panose="02040503050201020203" pitchFamily="18" charset="-78"/>
                  </a:rPr>
                  <a:t> میکنیم.</a:t>
                </a: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سپس برای پیشگیری از وسعت زیاد تغییرات تابع را به </a:t>
                </a:r>
                <a14:m>
                  <m:oMath xmlns:m="http://schemas.openxmlformats.org/officeDocument/2006/math">
                    <m:sSubSup>
                      <m:sSubSupPr>
                        <m:ctrlPr>
                          <a:rPr lang="fa-IR" sz="2000" i="1" smtClean="0">
                            <a:latin typeface="Cambria Math" panose="02040503050406030204" pitchFamily="18" charset="0"/>
                            <a:cs typeface="IRANSans" panose="02040503050201020203" pitchFamily="18" charset="-78"/>
                          </a:rPr>
                        </m:ctrlPr>
                      </m:sSubSup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up>
                        <m:r>
                          <a:rPr lang="en-US" sz="2000" b="0" i="1" smtClean="0">
                            <a:latin typeface="Cambria Math" panose="02040503050406030204" pitchFamily="18" charset="0"/>
                            <a:cs typeface="IRANSans" panose="02040503050201020203" pitchFamily="18" charset="-78"/>
                          </a:rPr>
                          <m:t>′</m:t>
                        </m:r>
                      </m:sup>
                    </m:sSubSup>
                    <m:r>
                      <a:rPr lang="en-US" sz="2000" b="0" i="1" smtClean="0">
                        <a:latin typeface="Cambria Math" panose="02040503050406030204" pitchFamily="18" charset="0"/>
                        <a:cs typeface="IRANSans" panose="02040503050201020203" pitchFamily="18" charset="-78"/>
                      </a:rPr>
                      <m:t>= </m:t>
                    </m:r>
                    <m:f>
                      <m:fPr>
                        <m:ctrlPr>
                          <a:rPr lang="en-US" sz="2000" b="0" i="1" smtClean="0">
                            <a:latin typeface="Cambria Math" panose="02040503050406030204" pitchFamily="18" charset="0"/>
                            <a:cs typeface="IRANSans" panose="02040503050201020203" pitchFamily="18" charset="-78"/>
                          </a:rPr>
                        </m:ctrlPr>
                      </m:fPr>
                      <m:num>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𝐼</m:t>
                            </m:r>
                          </m:e>
                          <m:sub>
                            <m:r>
                              <a:rPr lang="en-US" sz="2000" b="0" i="1" smtClean="0">
                                <a:latin typeface="Cambria Math" panose="02040503050406030204" pitchFamily="18" charset="0"/>
                                <a:cs typeface="IRANSans" panose="02040503050201020203" pitchFamily="18" charset="-78"/>
                              </a:rPr>
                              <m:t>𝑣</m:t>
                            </m:r>
                          </m:sub>
                        </m:sSub>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255</m:t>
                        </m:r>
                        <m:r>
                          <a:rPr lang="en-US" sz="2000" b="0"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𝑘</m:t>
                        </m:r>
                        <m:r>
                          <a:rPr lang="en-US" sz="2000" b="0" i="1" smtClean="0">
                            <a:latin typeface="Cambria Math" panose="02040503050406030204" pitchFamily="18" charset="0"/>
                            <a:cs typeface="IRANSans" panose="02040503050201020203" pitchFamily="18" charset="-78"/>
                          </a:rPr>
                          <m:t>)</m:t>
                        </m:r>
                      </m:num>
                      <m:den>
                        <m:r>
                          <m:rPr>
                            <m:sty m:val="p"/>
                          </m:rPr>
                          <a:rPr lang="en-US" sz="2000" b="0" i="0" smtClean="0">
                            <a:latin typeface="Cambria Math" panose="02040503050406030204" pitchFamily="18" charset="0"/>
                            <a:cs typeface="IRANSans" panose="02040503050201020203" pitchFamily="18" charset="-78"/>
                          </a:rPr>
                          <m:t>max</m:t>
                        </m:r>
                        <m:r>
                          <a:rPr lang="en-US" sz="2000" b="0" i="1" smtClean="0">
                            <a:latin typeface="Cambria Math" panose="02040503050406030204" pitchFamily="18" charset="0"/>
                            <a:cs typeface="IRANSans" panose="02040503050201020203" pitchFamily="18" charset="-78"/>
                          </a:rPr>
                          <m:t>⁡(</m:t>
                        </m:r>
                        <m:sSub>
                          <m:sSubPr>
                            <m:ctrlPr>
                              <a:rPr lang="en-US" sz="2000" i="1">
                                <a:latin typeface="Cambria Math" panose="02040503050406030204" pitchFamily="18" charset="0"/>
                                <a:cs typeface="IRANSans" panose="02040503050201020203" pitchFamily="18" charset="-78"/>
                              </a:rPr>
                            </m:ctrlPr>
                          </m:sSubPr>
                          <m:e>
                            <m:r>
                              <a:rPr lang="en-US" sz="2000" i="1">
                                <a:latin typeface="Cambria Math" panose="02040503050406030204" pitchFamily="18" charset="0"/>
                                <a:cs typeface="IRANSans" panose="02040503050201020203" pitchFamily="18" charset="-78"/>
                              </a:rPr>
                              <m:t>𝐼</m:t>
                            </m:r>
                          </m:e>
                          <m:sub>
                            <m:r>
                              <a:rPr lang="en-US" sz="2000" i="1">
                                <a:latin typeface="Cambria Math" panose="02040503050406030204" pitchFamily="18" charset="0"/>
                                <a:cs typeface="IRANSans" panose="02040503050201020203" pitchFamily="18" charset="-78"/>
                              </a:rPr>
                              <m:t>𝑣</m:t>
                            </m:r>
                          </m:sub>
                        </m:sSub>
                        <m:r>
                          <a:rPr lang="en-US" sz="2000" b="1" i="1" smtClean="0">
                            <a:latin typeface="Cambria Math" panose="02040503050406030204" pitchFamily="18" charset="0"/>
                            <a:cs typeface="IRANSans" panose="02040503050201020203" pitchFamily="18" charset="-78"/>
                          </a:rPr>
                          <m:t>,</m:t>
                        </m:r>
                        <m:sSub>
                          <m:sSubPr>
                            <m:ctrlPr>
                              <a:rPr lang="en-US" sz="2000" i="1">
                                <a:latin typeface="Cambria Math" panose="02040503050406030204" pitchFamily="18" charset="0"/>
                                <a:cs typeface="IRANSans" panose="02040503050201020203" pitchFamily="18" charset="-78"/>
                              </a:rPr>
                            </m:ctrlPr>
                          </m:sSubPr>
                          <m:e>
                            <m:r>
                              <a:rPr lang="en-US" sz="2000" i="1">
                                <a:latin typeface="Cambria Math" panose="02040503050406030204" pitchFamily="18" charset="0"/>
                                <a:cs typeface="IRANSans" panose="02040503050201020203" pitchFamily="18" charset="-78"/>
                              </a:rPr>
                              <m:t>𝐼</m:t>
                            </m:r>
                          </m:e>
                          <m:sub>
                            <m:r>
                              <a:rPr lang="en-US" sz="2000" i="1">
                                <a:latin typeface="Cambria Math" panose="02040503050406030204" pitchFamily="18" charset="0"/>
                                <a:cs typeface="IRANSans" panose="02040503050201020203" pitchFamily="18" charset="-78"/>
                              </a:rPr>
                              <m:t>𝑣</m:t>
                            </m:r>
                            <m:r>
                              <a:rPr lang="fa-IR" sz="2000" b="0" i="1" smtClean="0">
                                <a:latin typeface="Cambria Math" panose="02040503050406030204" pitchFamily="18" charset="0"/>
                                <a:cs typeface="IRANSans" panose="02040503050201020203" pitchFamily="18" charset="-78"/>
                              </a:rPr>
                              <m:t>_</m:t>
                            </m:r>
                            <m:r>
                              <a:rPr lang="en-US" sz="2000" b="0" i="1" smtClean="0">
                                <a:latin typeface="Cambria Math" panose="02040503050406030204" pitchFamily="18" charset="0"/>
                                <a:cs typeface="IRANSans" panose="02040503050201020203" pitchFamily="18" charset="-78"/>
                              </a:rPr>
                              <m:t>𝑔</m:t>
                            </m:r>
                          </m:sub>
                        </m:sSub>
                        <m:r>
                          <a:rPr lang="en-US" sz="2000" b="1" i="1" smtClean="0">
                            <a:latin typeface="Cambria Math" panose="02040503050406030204" pitchFamily="18" charset="0"/>
                            <a:cs typeface="IRANSans" panose="02040503050201020203" pitchFamily="18" charset="-78"/>
                          </a:rPr>
                          <m:t>)+</m:t>
                        </m:r>
                        <m:r>
                          <a:rPr lang="en-US" sz="2000" b="0" i="1" smtClean="0">
                            <a:latin typeface="Cambria Math" panose="02040503050406030204" pitchFamily="18" charset="0"/>
                            <a:cs typeface="IRANSans" panose="02040503050201020203" pitchFamily="18" charset="-78"/>
                          </a:rPr>
                          <m:t>𝑘</m:t>
                        </m:r>
                      </m:den>
                    </m:f>
                  </m:oMath>
                </a14:m>
                <a:r>
                  <a:rPr lang="fa-IR" sz="2000" dirty="0">
                    <a:latin typeface="Adobe Arabic" panose="02040503050201020203" pitchFamily="18" charset="-78"/>
                    <a:cs typeface="Adobe Arabic" panose="02040503050201020203" pitchFamily="18" charset="-78"/>
                  </a:rPr>
                  <a:t> تغییر می دهیم.</a:t>
                </a: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solidFill>
                      <a:schemeClr val="bg1"/>
                    </a:solidFill>
                    <a:latin typeface="Adobe Arabic" panose="02040503050201020203" pitchFamily="18" charset="-78"/>
                    <a:cs typeface="Adobe Arabic" panose="02040503050201020203" pitchFamily="18" charset="-78"/>
                  </a:rPr>
                  <a:t>در الگوریتم پیشنهادی مقدار </a:t>
                </a:r>
                <a:r>
                  <a:rPr lang="en-US" sz="2000" dirty="0">
                    <a:solidFill>
                      <a:schemeClr val="bg1"/>
                    </a:solidFill>
                    <a:latin typeface="Adobe Arabic" panose="02040503050201020203" pitchFamily="18" charset="-78"/>
                    <a:cs typeface="Adobe Arabic" panose="02040503050201020203" pitchFamily="18" charset="-78"/>
                  </a:rPr>
                  <a:t>k</a:t>
                </a:r>
                <a:r>
                  <a:rPr lang="fa-IR" sz="2000" dirty="0">
                    <a:solidFill>
                      <a:schemeClr val="bg1"/>
                    </a:solidFill>
                    <a:latin typeface="Adobe Arabic" panose="02040503050201020203" pitchFamily="18" charset="-78"/>
                    <a:cs typeface="Adobe Arabic" panose="02040503050201020203" pitchFamily="18" charset="-78"/>
                  </a:rPr>
                  <a:t> توسط رابطه ی </a:t>
                </a:r>
                <a14:m>
                  <m:oMath xmlns:m="http://schemas.openxmlformats.org/officeDocument/2006/math">
                    <m:r>
                      <a:rPr lang="en-US" sz="2000" b="0" i="1" smtClean="0">
                        <a:solidFill>
                          <a:schemeClr val="bg1"/>
                        </a:solidFill>
                        <a:latin typeface="Cambria Math" panose="02040503050406030204" pitchFamily="18" charset="0"/>
                        <a:cs typeface="IRANSans" panose="02040503050201020203" pitchFamily="18" charset="-78"/>
                      </a:rPr>
                      <m:t>𝑘</m:t>
                    </m:r>
                    <m:r>
                      <a:rPr lang="en-US" sz="2000" b="0" i="1" smtClean="0">
                        <a:solidFill>
                          <a:schemeClr val="bg1"/>
                        </a:solidFill>
                        <a:latin typeface="Cambria Math" panose="02040503050406030204" pitchFamily="18" charset="0"/>
                        <a:cs typeface="IRANSans" panose="02040503050201020203" pitchFamily="18" charset="-78"/>
                      </a:rPr>
                      <m:t>=</m:t>
                    </m:r>
                    <m:r>
                      <a:rPr lang="en-US" sz="2000" b="0" i="1" smtClean="0">
                        <a:solidFill>
                          <a:schemeClr val="bg1"/>
                        </a:solidFill>
                        <a:latin typeface="Cambria Math" panose="02040503050406030204" pitchFamily="18" charset="0"/>
                        <a:cs typeface="IRANSans" panose="02040503050201020203" pitchFamily="18" charset="-78"/>
                      </a:rPr>
                      <m:t>𝛼</m:t>
                    </m:r>
                    <m:r>
                      <a:rPr lang="en-US" sz="2000" b="0" i="1" smtClean="0">
                        <a:solidFill>
                          <a:schemeClr val="bg1"/>
                        </a:solidFill>
                        <a:latin typeface="Cambria Math" panose="02040503050406030204" pitchFamily="18" charset="0"/>
                        <a:ea typeface="Cambria Math" panose="02040503050406030204" pitchFamily="18" charset="0"/>
                        <a:cs typeface="IRANSans" panose="02040503050201020203" pitchFamily="18" charset="-78"/>
                      </a:rPr>
                      <m:t>× </m:t>
                    </m:r>
                    <m:sSub>
                      <m:sSubPr>
                        <m:ctrlPr>
                          <a:rPr lang="fa-IR" sz="2000" i="1" dirty="0" smtClean="0">
                            <a:solidFill>
                              <a:schemeClr val="bg1"/>
                            </a:solidFill>
                            <a:latin typeface="Cambria Math" panose="02040503050406030204" pitchFamily="18" charset="0"/>
                          </a:rPr>
                        </m:ctrlPr>
                      </m:sSubPr>
                      <m:e>
                        <m:acc>
                          <m:accPr>
                            <m:chr m:val="̅"/>
                            <m:ctrlPr>
                              <a:rPr lang="fa-IR" sz="2000" i="1" dirty="0" smtClean="0">
                                <a:solidFill>
                                  <a:schemeClr val="bg1"/>
                                </a:solidFill>
                                <a:latin typeface="Cambria Math" panose="02040503050406030204" pitchFamily="18" charset="0"/>
                              </a:rPr>
                            </m:ctrlPr>
                          </m:accPr>
                          <m:e>
                            <m:r>
                              <a:rPr lang="fa-IR" sz="2000" i="1" dirty="0" smtClean="0">
                                <a:solidFill>
                                  <a:schemeClr val="bg1"/>
                                </a:solidFill>
                                <a:latin typeface="Cambria Math" panose="02040503050406030204" pitchFamily="18" charset="0"/>
                              </a:rPr>
                              <m:t>𝐼</m:t>
                            </m:r>
                          </m:e>
                        </m:acc>
                      </m:e>
                      <m:sub>
                        <m:r>
                          <a:rPr lang="fa-IR" sz="2000" i="1" dirty="0" smtClean="0">
                            <a:solidFill>
                              <a:schemeClr val="bg1"/>
                            </a:solidFill>
                            <a:latin typeface="Cambria Math" panose="02040503050406030204" pitchFamily="18" charset="0"/>
                          </a:rPr>
                          <m:t>𝑠</m:t>
                        </m:r>
                      </m:sub>
                    </m:sSub>
                  </m:oMath>
                </a14:m>
                <a:r>
                  <a:rPr lang="fa-IR" sz="2000" dirty="0">
                    <a:solidFill>
                      <a:schemeClr val="bg1"/>
                    </a:solidFill>
                    <a:latin typeface="Adobe Arabic" panose="02040503050201020203" pitchFamily="18" charset="-78"/>
                    <a:cs typeface="Adobe Arabic" panose="02040503050201020203" pitchFamily="18" charset="-78"/>
                  </a:rPr>
                  <a:t> به شکل خودکار تعیین میشود.</a:t>
                </a:r>
              </a:p>
            </p:txBody>
          </p:sp>
        </mc:Choice>
        <mc:Fallback xmlns="">
          <p:sp>
            <p:nvSpPr>
              <p:cNvPr id="2" name="Content Placeholder 1">
                <a:extLst>
                  <a:ext uri="{FF2B5EF4-FFF2-40B4-BE49-F238E27FC236}">
                    <a16:creationId xmlns:a16="http://schemas.microsoft.com/office/drawing/2014/main" id="{CC757F03-1965-41DC-8A57-AF0211AA6E99}"/>
                  </a:ext>
                </a:extLst>
              </p:cNvPr>
              <p:cNvSpPr>
                <a:spLocks noGrp="1" noRot="1" noChangeAspect="1" noMove="1" noResize="1" noEditPoints="1" noAdjustHandles="1" noChangeArrowheads="1" noChangeShapeType="1" noTextEdit="1"/>
              </p:cNvSpPr>
              <p:nvPr>
                <p:ph idx="1"/>
              </p:nvPr>
            </p:nvSpPr>
            <p:spPr>
              <a:xfrm>
                <a:off x="777399" y="1566407"/>
                <a:ext cx="11002962" cy="4984268"/>
              </a:xfrm>
              <a:blipFill>
                <a:blip r:embed="rId2"/>
                <a:stretch>
                  <a:fillRect l="-1053" r="-610"/>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rtl="1"/>
            <a:r>
              <a:rPr lang="fa-IR" spc="0" dirty="0">
                <a:latin typeface="Adobe Arabic" panose="02040503050201020203" pitchFamily="18" charset="-78"/>
                <a:cs typeface="Adobe Arabic" panose="02040503050201020203" pitchFamily="18" charset="-78"/>
              </a:rPr>
              <a:t>روش پیشنهادی(مرحله سوم-بهبود شدت تطبیقی)</a:t>
            </a:r>
            <a:endParaRPr lang="en-GB" spc="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pPr/>
              <a:t>7</a:t>
            </a:fld>
            <a:endParaRPr lang="en-US" dirty="0"/>
          </a:p>
        </p:txBody>
      </p:sp>
    </p:spTree>
    <p:extLst>
      <p:ext uri="{BB962C8B-B14F-4D97-AF65-F5344CB8AC3E}">
        <p14:creationId xmlns:p14="http://schemas.microsoft.com/office/powerpoint/2010/main" val="361598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6B5CEBA-B3F4-4DE5-9950-102C0635C5AD}"/>
              </a:ext>
            </a:extLst>
          </p:cNvPr>
          <p:cNvSpPr>
            <a:spLocks noGrp="1"/>
          </p:cNvSpPr>
          <p:nvPr>
            <p:ph type="sldNum" sz="quarter" idx="11"/>
          </p:nvPr>
        </p:nvSpPr>
        <p:spPr/>
        <p:txBody>
          <a:bodyPr/>
          <a:lstStyle/>
          <a:p>
            <a:fld id="{8C2E478F-E849-4A8C-AF1F-CBCC78A7CBFA}" type="slidenum">
              <a:rPr lang="en-US" smtClean="0"/>
              <a:pPr/>
              <a:t>8</a:t>
            </a:fld>
            <a:endParaRPr lang="en-US" dirty="0"/>
          </a:p>
        </p:txBody>
      </p:sp>
      <p:sp>
        <p:nvSpPr>
          <p:cNvPr id="14" name="Title 2">
            <a:extLst>
              <a:ext uri="{FF2B5EF4-FFF2-40B4-BE49-F238E27FC236}">
                <a16:creationId xmlns:a16="http://schemas.microsoft.com/office/drawing/2014/main" id="{E56FE2A5-F76F-4A24-B10C-61C84E63D61F}"/>
              </a:ext>
            </a:extLst>
          </p:cNvPr>
          <p:cNvSpPr>
            <a:spLocks noGrp="1"/>
          </p:cNvSpPr>
          <p:nvPr>
            <p:ph type="title"/>
          </p:nvPr>
        </p:nvSpPr>
        <p:spPr>
          <a:xfrm>
            <a:off x="7099828" y="332244"/>
            <a:ext cx="4086436" cy="407805"/>
          </a:xfrm>
        </p:spPr>
        <p:txBody>
          <a:bodyPr>
            <a:noAutofit/>
          </a:bodyPr>
          <a:lstStyle/>
          <a:p>
            <a:pPr rtl="1"/>
            <a:r>
              <a:rPr lang="fa-IR" sz="2000" spc="0" dirty="0">
                <a:latin typeface="Adobe Arabic" panose="02040503050201020203" pitchFamily="18" charset="-78"/>
                <a:cs typeface="Adobe Arabic" panose="02040503050201020203" pitchFamily="18" charset="-78"/>
              </a:rPr>
              <a:t>تابع بهبود با پارامتر های مختلف برای  </a:t>
            </a:r>
            <a:r>
              <a:rPr lang="en-US" sz="2000" cap="none" spc="0" dirty="0">
                <a:latin typeface="Adobe Arabic" panose="02040503050201020203" pitchFamily="18" charset="-78"/>
                <a:cs typeface="Adobe Arabic" panose="02040503050201020203" pitchFamily="18" charset="-78"/>
              </a:rPr>
              <a:t>k</a:t>
            </a:r>
            <a:endParaRPr lang="en-GB" sz="2000" spc="0" dirty="0">
              <a:latin typeface="Adobe Arabic" panose="02040503050201020203" pitchFamily="18" charset="-78"/>
              <a:cs typeface="Adobe Arabic" panose="02040503050201020203" pitchFamily="18" charset="-78"/>
            </a:endParaRPr>
          </a:p>
        </p:txBody>
      </p:sp>
      <p:pic>
        <p:nvPicPr>
          <p:cNvPr id="3" name="Picture 2">
            <a:extLst>
              <a:ext uri="{FF2B5EF4-FFF2-40B4-BE49-F238E27FC236}">
                <a16:creationId xmlns:a16="http://schemas.microsoft.com/office/drawing/2014/main" id="{E088A5C1-2F68-4996-A9BA-A6C00B892400}"/>
              </a:ext>
            </a:extLst>
          </p:cNvPr>
          <p:cNvPicPr>
            <a:picLocks noChangeAspect="1"/>
          </p:cNvPicPr>
          <p:nvPr/>
        </p:nvPicPr>
        <p:blipFill>
          <a:blip r:embed="rId2"/>
          <a:stretch>
            <a:fillRect/>
          </a:stretch>
        </p:blipFill>
        <p:spPr>
          <a:xfrm>
            <a:off x="6744958" y="740049"/>
            <a:ext cx="4795485" cy="3194089"/>
          </a:xfrm>
          <a:prstGeom prst="rect">
            <a:avLst/>
          </a:prstGeom>
        </p:spPr>
      </p:pic>
      <mc:AlternateContent xmlns:mc="http://schemas.openxmlformats.org/markup-compatibility/2006" xmlns:a14="http://schemas.microsoft.com/office/drawing/2010/main">
        <mc:Choice Requires="a14">
          <p:sp>
            <p:nvSpPr>
              <p:cNvPr id="6" name="Title 2">
                <a:extLst>
                  <a:ext uri="{FF2B5EF4-FFF2-40B4-BE49-F238E27FC236}">
                    <a16:creationId xmlns:a16="http://schemas.microsoft.com/office/drawing/2014/main" id="{1DA75E64-B95E-4734-9BAB-26DB3CAED036}"/>
                  </a:ext>
                </a:extLst>
              </p:cNvPr>
              <p:cNvSpPr txBox="1">
                <a:spLocks/>
              </p:cNvSpPr>
              <p:nvPr/>
            </p:nvSpPr>
            <p:spPr>
              <a:xfrm>
                <a:off x="594519" y="198782"/>
                <a:ext cx="5263742" cy="54126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cap="all" spc="300" baseline="0">
                    <a:solidFill>
                      <a:schemeClr val="bg1"/>
                    </a:solidFill>
                    <a:latin typeface="+mn-lt"/>
                    <a:ea typeface="+mj-ea"/>
                    <a:cs typeface="+mj-cs"/>
                  </a:defRPr>
                </a:lvl1pPr>
              </a:lstStyle>
              <a:p>
                <a:pPr rtl="1"/>
                <a:r>
                  <a:rPr lang="fa-IR" sz="2000" spc="0" dirty="0">
                    <a:latin typeface="Adobe Arabic" panose="02040503050201020203" pitchFamily="18" charset="-78"/>
                    <a:cs typeface="Adobe Arabic" panose="02040503050201020203" pitchFamily="18" charset="-78"/>
                  </a:rPr>
                  <a:t>تصویر تغییر یافته با مقادیر مختلف </a:t>
                </a:r>
                <a14:m>
                  <m:oMath xmlns:m="http://schemas.openxmlformats.org/officeDocument/2006/math">
                    <m:r>
                      <a:rPr lang="en-US" sz="2000" i="1" spc="0" smtClean="0">
                        <a:latin typeface="Cambria Math" panose="02040503050406030204" pitchFamily="18" charset="0"/>
                        <a:cs typeface="IRANSans" panose="02040503050201020203" pitchFamily="18" charset="-78"/>
                      </a:rPr>
                      <m:t>𝜶</m:t>
                    </m:r>
                  </m:oMath>
                </a14:m>
                <a:endParaRPr lang="en-GB" sz="2000" spc="0" dirty="0">
                  <a:latin typeface="Adobe Arabic" panose="02040503050201020203" pitchFamily="18" charset="-78"/>
                  <a:cs typeface="Adobe Arabic" panose="02040503050201020203" pitchFamily="18" charset="-78"/>
                </a:endParaRPr>
              </a:p>
            </p:txBody>
          </p:sp>
        </mc:Choice>
        <mc:Fallback xmlns="">
          <p:sp>
            <p:nvSpPr>
              <p:cNvPr id="6" name="Title 2">
                <a:extLst>
                  <a:ext uri="{FF2B5EF4-FFF2-40B4-BE49-F238E27FC236}">
                    <a16:creationId xmlns:a16="http://schemas.microsoft.com/office/drawing/2014/main" id="{1DA75E64-B95E-4734-9BAB-26DB3CAED036}"/>
                  </a:ext>
                </a:extLst>
              </p:cNvPr>
              <p:cNvSpPr txBox="1">
                <a:spLocks noRot="1" noChangeAspect="1" noMove="1" noResize="1" noEditPoints="1" noAdjustHandles="1" noChangeArrowheads="1" noChangeShapeType="1" noTextEdit="1"/>
              </p:cNvSpPr>
              <p:nvPr/>
            </p:nvSpPr>
            <p:spPr>
              <a:xfrm>
                <a:off x="594519" y="198782"/>
                <a:ext cx="5263742" cy="541267"/>
              </a:xfrm>
              <a:prstGeom prst="rect">
                <a:avLst/>
              </a:prstGeom>
              <a:blipFill>
                <a:blip r:embed="rId3"/>
                <a:stretch>
                  <a:fillRect b="-6818"/>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56879EB2-43A5-43B6-9A2B-7B44F6DB10C9}"/>
              </a:ext>
            </a:extLst>
          </p:cNvPr>
          <p:cNvPicPr>
            <a:picLocks noChangeAspect="1"/>
          </p:cNvPicPr>
          <p:nvPr/>
        </p:nvPicPr>
        <p:blipFill>
          <a:blip r:embed="rId4"/>
          <a:stretch>
            <a:fillRect/>
          </a:stretch>
        </p:blipFill>
        <p:spPr>
          <a:xfrm>
            <a:off x="1005736" y="740049"/>
            <a:ext cx="4441308" cy="3807591"/>
          </a:xfrm>
          <a:prstGeom prst="rect">
            <a:avLst/>
          </a:prstGeom>
        </p:spPr>
      </p:pic>
    </p:spTree>
    <p:extLst>
      <p:ext uri="{BB962C8B-B14F-4D97-AF65-F5344CB8AC3E}">
        <p14:creationId xmlns:p14="http://schemas.microsoft.com/office/powerpoint/2010/main" val="372612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C757F03-1965-41DC-8A57-AF0211AA6E99}"/>
                  </a:ext>
                </a:extLst>
              </p:cNvPr>
              <p:cNvSpPr>
                <a:spLocks noGrp="1"/>
              </p:cNvSpPr>
              <p:nvPr>
                <p:ph idx="1"/>
              </p:nvPr>
            </p:nvSpPr>
            <p:spPr>
              <a:xfrm>
                <a:off x="4269849" y="1566407"/>
                <a:ext cx="7510511" cy="3705308"/>
              </a:xfrm>
            </p:spPr>
            <p:txBody>
              <a:bodyPr>
                <a:normAutofit fontScale="92500" lnSpcReduction="20000"/>
              </a:bodyPr>
              <a:lstStyle/>
              <a:p>
                <a:pPr algn="just" rtl="1">
                  <a:lnSpc>
                    <a:spcPct val="120000"/>
                  </a:lnSpc>
                  <a:spcBef>
                    <a:spcPts val="1200"/>
                  </a:spcBef>
                </a:pPr>
                <a:r>
                  <a:rPr lang="fa-IR" sz="2000" dirty="0">
                    <a:solidFill>
                      <a:schemeClr val="bg1"/>
                    </a:solidFill>
                    <a:latin typeface="Adobe Arabic" panose="02040503050201020203" pitchFamily="18" charset="-78"/>
                    <a:cs typeface="Adobe Arabic" panose="02040503050201020203" pitchFamily="18" charset="-78"/>
                  </a:rPr>
                  <a:t>پس از به دست آوردن </a:t>
                </a:r>
                <a:r>
                  <a:rPr lang="fa-IR" sz="2000" dirty="0">
                    <a:latin typeface="Adobe Arabic" panose="02040503050201020203" pitchFamily="18" charset="-78"/>
                    <a:cs typeface="Adobe Arabic" panose="02040503050201020203" pitchFamily="18" charset="-78"/>
                  </a:rPr>
                  <a:t>دو تصویر بهبود یافته با ترکیب کردن این دو تصویر میتوانیم به نتیجه مورد قبول دست پیدا کنیم.</a:t>
                </a: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روش هایی مثل تبدیل امواج و تجزیه هرمی لاپلاسین داریم که علاوه بر بار محاسباتی بالا، به نویز هم حساس هستند</a:t>
                </a:r>
                <a:r>
                  <a:rPr lang="en-US" sz="2000" dirty="0">
                    <a:latin typeface="Adobe Arabic" panose="02040503050201020203" pitchFamily="18" charset="-78"/>
                    <a:cs typeface="Adobe Arabic" panose="02040503050201020203" pitchFamily="18" charset="-78"/>
                  </a:rPr>
                  <a:t> </a:t>
                </a:r>
                <a:r>
                  <a:rPr lang="fa-IR" sz="2000" dirty="0">
                    <a:latin typeface="Adobe Arabic" panose="02040503050201020203" pitchFamily="18" charset="-78"/>
                    <a:cs typeface="Adobe Arabic" panose="02040503050201020203" pitchFamily="18" charset="-78"/>
                  </a:rPr>
                  <a:t>و گاها در تصویر ناپیوستگی هایی ایجاد میکنند.</a:t>
                </a:r>
                <a:endParaRPr lang="en-US" sz="2000" dirty="0">
                  <a:latin typeface="Adobe Arabic" panose="02040503050201020203" pitchFamily="18" charset="-78"/>
                  <a:cs typeface="Adobe Arabic" panose="02040503050201020203" pitchFamily="18" charset="-78"/>
                </a:endParaRPr>
              </a:p>
              <a:p>
                <a:pPr algn="just" rtl="1">
                  <a:lnSpc>
                    <a:spcPct val="120000"/>
                  </a:lnSpc>
                  <a:spcBef>
                    <a:spcPts val="1200"/>
                  </a:spcBef>
                </a:pPr>
                <a:r>
                  <a:rPr lang="fa-IR" sz="2000" dirty="0">
                    <a:latin typeface="Adobe Arabic" panose="02040503050201020203" pitchFamily="18" charset="-78"/>
                    <a:cs typeface="Adobe Arabic" panose="02040503050201020203" pitchFamily="18" charset="-78"/>
                  </a:rPr>
                  <a:t>یکی از مناسب ترین روش ها، روش تلفیق تصاویر است . به این شکل که اگر چندین تصویر منبع داشته باشیم به نحوی باید ضرایب را مشخص کرده و طبق فرمول زیر تصویر نهایی را به دست آوریم.</a:t>
                </a:r>
              </a:p>
              <a:p>
                <a:pPr marL="0" indent="0">
                  <a:lnSpc>
                    <a:spcPct val="120000"/>
                  </a:lnSpc>
                  <a:spcBef>
                    <a:spcPts val="1200"/>
                  </a:spcBef>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cs typeface="IRANSans" panose="02040503050201020203" pitchFamily="18" charset="-78"/>
                        </a:rPr>
                        <m:t>𝐹</m:t>
                      </m:r>
                      <m:r>
                        <a:rPr lang="en-US" sz="2000" b="0" i="1" smtClean="0">
                          <a:latin typeface="Cambria Math" panose="02040503050406030204" pitchFamily="18" charset="0"/>
                          <a:cs typeface="IRANSans" panose="02040503050201020203" pitchFamily="18" charset="-78"/>
                        </a:rPr>
                        <m:t>= </m:t>
                      </m:r>
                      <m:nary>
                        <m:naryPr>
                          <m:chr m:val="∑"/>
                          <m:ctrlPr>
                            <a:rPr lang="en-US" sz="2000" b="0" i="1" smtClean="0">
                              <a:latin typeface="Cambria Math" panose="02040503050406030204" pitchFamily="18" charset="0"/>
                              <a:cs typeface="IRANSans" panose="02040503050201020203" pitchFamily="18" charset="-78"/>
                            </a:rPr>
                          </m:ctrlPr>
                        </m:naryPr>
                        <m:sub>
                          <m:r>
                            <m:rPr>
                              <m:brk m:alnAt="23"/>
                            </m:rPr>
                            <a:rPr lang="en-US" sz="2000" b="0" i="1" smtClean="0">
                              <a:latin typeface="Cambria Math" panose="02040503050406030204" pitchFamily="18" charset="0"/>
                              <a:cs typeface="IRANSans" panose="02040503050201020203" pitchFamily="18" charset="-78"/>
                            </a:rPr>
                            <m:t>2</m:t>
                          </m:r>
                        </m:sub>
                        <m:sup>
                          <m:r>
                            <a:rPr lang="en-US" sz="2000" b="0" i="1" smtClean="0">
                              <a:latin typeface="Cambria Math" panose="02040503050406030204" pitchFamily="18" charset="0"/>
                              <a:cs typeface="IRANSans" panose="02040503050201020203" pitchFamily="18" charset="-78"/>
                            </a:rPr>
                            <m:t>𝑁</m:t>
                          </m:r>
                        </m:sup>
                        <m:e>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𝑤</m:t>
                              </m:r>
                            </m:e>
                            <m:sub>
                              <m:r>
                                <a:rPr lang="en-US" sz="2000" b="0" i="1" smtClean="0">
                                  <a:latin typeface="Cambria Math" panose="02040503050406030204" pitchFamily="18" charset="0"/>
                                  <a:cs typeface="IRANSans" panose="02040503050201020203" pitchFamily="18" charset="-78"/>
                                </a:rPr>
                                <m:t>𝑖</m:t>
                              </m:r>
                            </m:sub>
                          </m:sSub>
                          <m:sSub>
                            <m:sSubPr>
                              <m:ctrlPr>
                                <a:rPr lang="en-US" sz="2000" b="0" i="1" smtClean="0">
                                  <a:latin typeface="Cambria Math" panose="02040503050406030204" pitchFamily="18" charset="0"/>
                                  <a:cs typeface="IRANSans" panose="02040503050201020203" pitchFamily="18" charset="-78"/>
                                </a:rPr>
                              </m:ctrlPr>
                            </m:sSubPr>
                            <m:e>
                              <m:r>
                                <a:rPr lang="en-US" sz="2000" b="0" i="1" smtClean="0">
                                  <a:latin typeface="Cambria Math" panose="02040503050406030204" pitchFamily="18" charset="0"/>
                                  <a:cs typeface="IRANSans" panose="02040503050201020203" pitchFamily="18" charset="-78"/>
                                </a:rPr>
                                <m:t>𝑠</m:t>
                              </m:r>
                            </m:e>
                            <m:sub>
                              <m:r>
                                <a:rPr lang="en-US" sz="2000" b="0" i="1" smtClean="0">
                                  <a:latin typeface="Cambria Math" panose="02040503050406030204" pitchFamily="18" charset="0"/>
                                  <a:cs typeface="IRANSans" panose="02040503050201020203" pitchFamily="18" charset="-78"/>
                                </a:rPr>
                                <m:t>𝑖</m:t>
                              </m:r>
                            </m:sub>
                          </m:sSub>
                        </m:e>
                      </m:nary>
                    </m:oMath>
                  </m:oMathPara>
                </a14:m>
                <a:endParaRPr lang="en-US" sz="2000" dirty="0">
                  <a:latin typeface="Adobe Arabic" panose="02040503050201020203" pitchFamily="18" charset="-78"/>
                  <a:cs typeface="Adobe Arabic" panose="02040503050201020203" pitchFamily="18" charset="-78"/>
                </a:endParaRPr>
              </a:p>
              <a:p>
                <a:pPr algn="r" rtl="1">
                  <a:lnSpc>
                    <a:spcPct val="120000"/>
                  </a:lnSpc>
                  <a:spcBef>
                    <a:spcPts val="1200"/>
                  </a:spcBef>
                </a:pPr>
                <a:r>
                  <a:rPr lang="fa-IR" sz="2000" dirty="0">
                    <a:latin typeface="Adobe Arabic" panose="02040503050201020203" pitchFamily="18" charset="-78"/>
                    <a:cs typeface="Adobe Arabic" panose="02040503050201020203" pitchFamily="18" charset="-78"/>
                  </a:rPr>
                  <a:t>در الگوریتم پیشنهادی برای به دست آوردن ضرایب از روش </a:t>
                </a:r>
                <a:r>
                  <a:rPr lang="en-US" sz="2000" dirty="0">
                    <a:latin typeface="Adobe Arabic" panose="02040503050201020203" pitchFamily="18" charset="-78"/>
                    <a:cs typeface="Adobe Arabic" panose="02040503050201020203" pitchFamily="18" charset="-78"/>
                  </a:rPr>
                  <a:t>PCA</a:t>
                </a:r>
                <a:r>
                  <a:rPr lang="fa-IR" sz="2000" dirty="0">
                    <a:latin typeface="Adobe Arabic" panose="02040503050201020203" pitchFamily="18" charset="-78"/>
                    <a:cs typeface="Adobe Arabic" panose="02040503050201020203" pitchFamily="18" charset="-78"/>
                  </a:rPr>
                  <a:t> استفاده شده است.</a:t>
                </a:r>
              </a:p>
            </p:txBody>
          </p:sp>
        </mc:Choice>
        <mc:Fallback xmlns="">
          <p:sp>
            <p:nvSpPr>
              <p:cNvPr id="2" name="Content Placeholder 1">
                <a:extLst>
                  <a:ext uri="{FF2B5EF4-FFF2-40B4-BE49-F238E27FC236}">
                    <a16:creationId xmlns:a16="http://schemas.microsoft.com/office/drawing/2014/main" id="{CC757F03-1965-41DC-8A57-AF0211AA6E99}"/>
                  </a:ext>
                </a:extLst>
              </p:cNvPr>
              <p:cNvSpPr>
                <a:spLocks noGrp="1" noRot="1" noChangeAspect="1" noMove="1" noResize="1" noEditPoints="1" noAdjustHandles="1" noChangeArrowheads="1" noChangeShapeType="1" noTextEdit="1"/>
              </p:cNvSpPr>
              <p:nvPr>
                <p:ph idx="1"/>
              </p:nvPr>
            </p:nvSpPr>
            <p:spPr>
              <a:xfrm>
                <a:off x="4269849" y="1566407"/>
                <a:ext cx="7510511" cy="3705308"/>
              </a:xfrm>
              <a:blipFill>
                <a:blip r:embed="rId2"/>
                <a:stretch>
                  <a:fillRect l="-1299" t="-1151" r="-731"/>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DBB4EA78-7F3F-4FBD-A7B8-539FD6AF7861}"/>
              </a:ext>
            </a:extLst>
          </p:cNvPr>
          <p:cNvSpPr>
            <a:spLocks noGrp="1"/>
          </p:cNvSpPr>
          <p:nvPr>
            <p:ph type="title"/>
          </p:nvPr>
        </p:nvSpPr>
        <p:spPr>
          <a:xfrm>
            <a:off x="594519" y="198782"/>
            <a:ext cx="11002962" cy="990255"/>
          </a:xfrm>
        </p:spPr>
        <p:txBody>
          <a:bodyPr/>
          <a:lstStyle/>
          <a:p>
            <a:pPr algn="r" rtl="1"/>
            <a:r>
              <a:rPr lang="fa-IR" spc="-150" dirty="0">
                <a:latin typeface="Adobe Arabic" panose="02040503050201020203" pitchFamily="18" charset="-78"/>
                <a:cs typeface="Adobe Arabic" panose="02040503050201020203" pitchFamily="18" charset="-78"/>
              </a:rPr>
              <a:t>روش پیشنهادی(مرحله چهارم-تلفیق تصاویر)</a:t>
            </a:r>
            <a:endParaRPr lang="en-GB" spc="-150" dirty="0">
              <a:latin typeface="Adobe Arabic" panose="02040503050201020203" pitchFamily="18" charset="-78"/>
              <a:cs typeface="Adobe Arabic" panose="02040503050201020203" pitchFamily="18" charset="-78"/>
            </a:endParaRPr>
          </a:p>
        </p:txBody>
      </p:sp>
      <p:sp>
        <p:nvSpPr>
          <p:cNvPr id="5" name="Slide Number Placeholder 4">
            <a:extLst>
              <a:ext uri="{FF2B5EF4-FFF2-40B4-BE49-F238E27FC236}">
                <a16:creationId xmlns:a16="http://schemas.microsoft.com/office/drawing/2014/main" id="{B8B7844E-FF44-4F5D-B131-7FB9831AFB46}"/>
              </a:ext>
            </a:extLst>
          </p:cNvPr>
          <p:cNvSpPr>
            <a:spLocks noGrp="1"/>
          </p:cNvSpPr>
          <p:nvPr>
            <p:ph type="sldNum" sz="quarter" idx="11"/>
          </p:nvPr>
        </p:nvSpPr>
        <p:spPr/>
        <p:txBody>
          <a:bodyPr/>
          <a:lstStyle/>
          <a:p>
            <a:fld id="{8C2E478F-E849-4A8C-AF1F-CBCC78A7CBFA}" type="slidenum">
              <a:rPr lang="en-US" smtClean="0">
                <a:latin typeface="IRANSans" panose="02040503050201020203" pitchFamily="18" charset="-78"/>
                <a:cs typeface="IRANSans" panose="02040503050201020203" pitchFamily="18" charset="-78"/>
              </a:rPr>
              <a:pPr/>
              <a:t>9</a:t>
            </a:fld>
            <a:endParaRPr lang="en-US" dirty="0">
              <a:latin typeface="IRANSans" panose="02040503050201020203" pitchFamily="18" charset="-78"/>
              <a:cs typeface="IRANSans" panose="02040503050201020203" pitchFamily="18" charset="-78"/>
            </a:endParaRPr>
          </a:p>
        </p:txBody>
      </p:sp>
      <p:pic>
        <p:nvPicPr>
          <p:cNvPr id="6" name="Picture 5">
            <a:extLst>
              <a:ext uri="{FF2B5EF4-FFF2-40B4-BE49-F238E27FC236}">
                <a16:creationId xmlns:a16="http://schemas.microsoft.com/office/drawing/2014/main" id="{E4C1A695-88F6-484D-80F3-B7AA5193EB12}"/>
              </a:ext>
            </a:extLst>
          </p:cNvPr>
          <p:cNvPicPr>
            <a:picLocks noChangeAspect="1"/>
          </p:cNvPicPr>
          <p:nvPr/>
        </p:nvPicPr>
        <p:blipFill>
          <a:blip r:embed="rId3"/>
          <a:stretch>
            <a:fillRect/>
          </a:stretch>
        </p:blipFill>
        <p:spPr>
          <a:xfrm>
            <a:off x="411640" y="771407"/>
            <a:ext cx="3285717" cy="2533780"/>
          </a:xfrm>
          <a:prstGeom prst="rect">
            <a:avLst/>
          </a:prstGeom>
        </p:spPr>
      </p:pic>
      <p:pic>
        <p:nvPicPr>
          <p:cNvPr id="8" name="Picture 7">
            <a:extLst>
              <a:ext uri="{FF2B5EF4-FFF2-40B4-BE49-F238E27FC236}">
                <a16:creationId xmlns:a16="http://schemas.microsoft.com/office/drawing/2014/main" id="{4729C8A7-215E-49A2-9C2F-C3D0E0F7DAA8}"/>
              </a:ext>
            </a:extLst>
          </p:cNvPr>
          <p:cNvPicPr>
            <a:picLocks noChangeAspect="1"/>
          </p:cNvPicPr>
          <p:nvPr/>
        </p:nvPicPr>
        <p:blipFill>
          <a:blip r:embed="rId4"/>
          <a:stretch>
            <a:fillRect/>
          </a:stretch>
        </p:blipFill>
        <p:spPr>
          <a:xfrm>
            <a:off x="175228" y="3429000"/>
            <a:ext cx="3792473" cy="1721647"/>
          </a:xfrm>
          <a:prstGeom prst="rect">
            <a:avLst/>
          </a:prstGeom>
        </p:spPr>
      </p:pic>
    </p:spTree>
    <p:extLst>
      <p:ext uri="{BB962C8B-B14F-4D97-AF65-F5344CB8AC3E}">
        <p14:creationId xmlns:p14="http://schemas.microsoft.com/office/powerpoint/2010/main" val="1809512516"/>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A0F1FB-B1B3-48EC-BFEE-FC0094A34C28}">
  <ds:schemaRefs>
    <ds:schemaRef ds:uri="http://schemas.microsoft.com/sharepoint/v3/contenttype/forms"/>
  </ds:schemaRefs>
</ds:datastoreItem>
</file>

<file path=customXml/itemProps2.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340EA-4D3D-470F-B5D6-C0F62307940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Gallery</Template>
  <TotalTime>576</TotalTime>
  <Words>991</Words>
  <Application>Microsoft Office PowerPoint</Application>
  <PresentationFormat>Widescreen</PresentationFormat>
  <Paragraphs>80</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Cambria Math</vt:lpstr>
      <vt:lpstr>IRANSans</vt:lpstr>
      <vt:lpstr>Calibri</vt:lpstr>
      <vt:lpstr>Adobe Arabic</vt:lpstr>
      <vt:lpstr>IranNastaliq</vt:lpstr>
      <vt:lpstr>Office Theme</vt:lpstr>
      <vt:lpstr>روش انطباقی برای تصحیح تصاویر کم نور</vt:lpstr>
      <vt:lpstr>مقدمه</vt:lpstr>
      <vt:lpstr>تئوری روشنایی-بازتاب</vt:lpstr>
      <vt:lpstr>مراحل پیشنهادی</vt:lpstr>
      <vt:lpstr>روش پیشنهادی(مرحله اول-تبدیل فضا)</vt:lpstr>
      <vt:lpstr>روش پیشنهادی(مرحله دوم- تخمین مولفه ی روشنایی)</vt:lpstr>
      <vt:lpstr>روش پیشنهادی(مرحله سوم-بهبود شدت تطبیقی)</vt:lpstr>
      <vt:lpstr>تابع بهبود با پارامتر های مختلف برای  k</vt:lpstr>
      <vt:lpstr>روش پیشنهادی(مرحله چهارم-تلفیق تصاویر)</vt:lpstr>
      <vt:lpstr>روش پیشنهادی(مرحله پنجم-تولید تصویر نهایی)</vt:lpstr>
      <vt:lpstr>مقایسه با چند الگوریتم کلاسیک</vt:lpstr>
      <vt:lpstr>مقایسه با چند الگوریتم جدید</vt:lpstr>
      <vt:lpstr>مجموعه تصاویر برای انجام برخی آزمایش ها</vt:lpstr>
      <vt:lpstr>زمان اجرای الگوریتم پیشنهادی در سیستم مشخص روی تصاویر</vt:lpstr>
      <vt:lpstr>PowerPoint Presentation</vt:lpstr>
      <vt:lpstr>با تشکر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image enhancement</dc:title>
  <dc:creator>amirhossein ramazani</dc:creator>
  <cp:lastModifiedBy>amirhossein ramazani</cp:lastModifiedBy>
  <cp:revision>163</cp:revision>
  <dcterms:created xsi:type="dcterms:W3CDTF">2021-01-31T09:35:16Z</dcterms:created>
  <dcterms:modified xsi:type="dcterms:W3CDTF">2021-02-10T20:05:00Z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